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9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92" r:id="rId12"/>
    <p:sldId id="268" r:id="rId13"/>
    <p:sldId id="274" r:id="rId14"/>
    <p:sldId id="266" r:id="rId15"/>
    <p:sldId id="267" r:id="rId16"/>
    <p:sldId id="269" r:id="rId17"/>
    <p:sldId id="270" r:id="rId18"/>
    <p:sldId id="271" r:id="rId19"/>
    <p:sldId id="272" r:id="rId20"/>
    <p:sldId id="275" r:id="rId21"/>
    <p:sldId id="291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73" r:id="rId35"/>
    <p:sldId id="288" r:id="rId36"/>
    <p:sldId id="289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image" Target="../media/image22.png"/><Relationship Id="rId4" Type="http://schemas.openxmlformats.org/officeDocument/2006/relationships/image" Target="../media/image25.png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image" Target="../media/image28.png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wmf"/><Relationship Id="rId1" Type="http://schemas.openxmlformats.org/officeDocument/2006/relationships/image" Target="../media/image12.png"/><Relationship Id="rId4" Type="http://schemas.openxmlformats.org/officeDocument/2006/relationships/image" Target="../media/image15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37EB15A-E82A-4BBE-BBC0-16323A1C2AA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01E6295-7D0D-4D1A-92BF-906D91C7EA1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7EB15A-E82A-4BBE-BBC0-16323A1C2AA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1E6295-7D0D-4D1A-92BF-906D91C7E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37EB15A-E82A-4BBE-BBC0-16323A1C2AA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01E6295-7D0D-4D1A-92BF-906D91C7E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7EB15A-E82A-4BBE-BBC0-16323A1C2AA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1E6295-7D0D-4D1A-92BF-906D91C7E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7EB15A-E82A-4BBE-BBC0-16323A1C2AA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01E6295-7D0D-4D1A-92BF-906D91C7EA1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7EB15A-E82A-4BBE-BBC0-16323A1C2AA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1E6295-7D0D-4D1A-92BF-906D91C7E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7EB15A-E82A-4BBE-BBC0-16323A1C2AA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1E6295-7D0D-4D1A-92BF-906D91C7E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7EB15A-E82A-4BBE-BBC0-16323A1C2AA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1E6295-7D0D-4D1A-92BF-906D91C7E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7EB15A-E82A-4BBE-BBC0-16323A1C2AA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1E6295-7D0D-4D1A-92BF-906D91C7E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7EB15A-E82A-4BBE-BBC0-16323A1C2AA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1E6295-7D0D-4D1A-92BF-906D91C7E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7EB15A-E82A-4BBE-BBC0-16323A1C2AA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1E6295-7D0D-4D1A-92BF-906D91C7EA1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37EB15A-E82A-4BBE-BBC0-16323A1C2AA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01E6295-7D0D-4D1A-92BF-906D91C7EA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5.png"/><Relationship Id="rId4" Type="http://schemas.openxmlformats.org/officeDocument/2006/relationships/image" Target="../media/image12.png"/><Relationship Id="rId9" Type="http://schemas.openxmlformats.org/officeDocument/2006/relationships/oleObject" Target="../embeddings/oleObject1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3.png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5.png"/><Relationship Id="rId4" Type="http://schemas.openxmlformats.org/officeDocument/2006/relationships/image" Target="../media/image22.png"/><Relationship Id="rId9" Type="http://schemas.openxmlformats.org/officeDocument/2006/relationships/oleObject" Target="../embeddings/oleObject18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8.png"/><Relationship Id="rId4" Type="http://schemas.openxmlformats.org/officeDocument/2006/relationships/oleObject" Target="../embeddings/oleObject19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2057400"/>
            <a:ext cx="7315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Palatino-Bold" charset="0"/>
              </a:rPr>
              <a:t>V. Physical Behavior of Matter</a:t>
            </a:r>
          </a:p>
        </p:txBody>
      </p:sp>
    </p:spTree>
    <p:extLst>
      <p:ext uri="{BB962C8B-B14F-4D97-AF65-F5344CB8AC3E}">
        <p14:creationId xmlns:p14="http://schemas.microsoft.com/office/powerpoint/2010/main" val="98761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848600" cy="1066800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Regents Question: 06/03 #16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 Deutsch 2003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F8E3-2266-48A5-97F0-13FF12181F39}" type="slidenum">
              <a:rPr lang="en-US"/>
              <a:pPr/>
              <a:t>10</a:t>
            </a:fld>
            <a:endParaRPr lang="en-US"/>
          </a:p>
        </p:txBody>
      </p:sp>
      <p:sp>
        <p:nvSpPr>
          <p:cNvPr id="124931" name="Text Box 1027"/>
          <p:cNvSpPr txBox="1">
            <a:spLocks noChangeArrowheads="1"/>
          </p:cNvSpPr>
          <p:nvPr/>
        </p:nvSpPr>
        <p:spPr bwMode="auto">
          <a:xfrm>
            <a:off x="1638300" y="2057400"/>
            <a:ext cx="7216775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NewCaledonia" charset="0"/>
              </a:rPr>
              <a:t>In which material are the particles arranged in a regular geometric pattern?</a:t>
            </a:r>
          </a:p>
          <a:p>
            <a:pPr>
              <a:spcBef>
                <a:spcPct val="50000"/>
              </a:spcBef>
            </a:pPr>
            <a:r>
              <a:rPr lang="en-US">
                <a:latin typeface="NewCaledonia" charset="0"/>
              </a:rPr>
              <a:t>(1) CO</a:t>
            </a:r>
            <a:r>
              <a:rPr lang="en-US" baseline="-25000">
                <a:latin typeface="NewCaledonia" charset="0"/>
              </a:rPr>
              <a:t>2</a:t>
            </a:r>
            <a:r>
              <a:rPr lang="en-US">
                <a:latin typeface="NewCaledonia" charset="0"/>
              </a:rPr>
              <a:t> (g)</a:t>
            </a:r>
          </a:p>
          <a:p>
            <a:pPr>
              <a:spcBef>
                <a:spcPct val="50000"/>
              </a:spcBef>
            </a:pPr>
            <a:r>
              <a:rPr lang="en-US">
                <a:latin typeface="NewCaledonia" charset="0"/>
              </a:rPr>
              <a:t>(2) NaCl(aq)</a:t>
            </a:r>
          </a:p>
          <a:p>
            <a:pPr>
              <a:spcBef>
                <a:spcPct val="50000"/>
              </a:spcBef>
            </a:pPr>
            <a:r>
              <a:rPr lang="en-US">
                <a:latin typeface="NewCaledonia" charset="0"/>
              </a:rPr>
              <a:t>(3) H</a:t>
            </a:r>
            <a:r>
              <a:rPr lang="en-US" baseline="-25000">
                <a:latin typeface="NewCaledonia" charset="0"/>
              </a:rPr>
              <a:t>2</a:t>
            </a:r>
            <a:r>
              <a:rPr lang="en-US">
                <a:latin typeface="NewCaledonia" charset="0"/>
              </a:rPr>
              <a:t>O(l)</a:t>
            </a:r>
          </a:p>
          <a:p>
            <a:pPr>
              <a:spcBef>
                <a:spcPct val="50000"/>
              </a:spcBef>
            </a:pPr>
            <a:r>
              <a:rPr lang="en-US">
                <a:latin typeface="NewCaledonia" charset="0"/>
              </a:rPr>
              <a:t>(4) C</a:t>
            </a:r>
            <a:r>
              <a:rPr lang="en-US" baseline="-25000">
                <a:latin typeface="NewCaledonia" charset="0"/>
              </a:rPr>
              <a:t>12</a:t>
            </a:r>
            <a:r>
              <a:rPr lang="en-US">
                <a:latin typeface="NewCaledonia" charset="0"/>
              </a:rPr>
              <a:t>H</a:t>
            </a:r>
            <a:r>
              <a:rPr lang="en-US" baseline="-25000">
                <a:latin typeface="NewCaledonia" charset="0"/>
              </a:rPr>
              <a:t>22</a:t>
            </a:r>
            <a:r>
              <a:rPr lang="en-US">
                <a:latin typeface="NewCaledonia" charset="0"/>
              </a:rPr>
              <a:t>O</a:t>
            </a:r>
            <a:r>
              <a:rPr lang="en-US" baseline="-25000">
                <a:latin typeface="NewCaledonia" charset="0"/>
              </a:rPr>
              <a:t>11</a:t>
            </a:r>
            <a:r>
              <a:rPr lang="en-US">
                <a:latin typeface="NewCaledonia" charset="0"/>
              </a:rPr>
              <a:t> (s)</a:t>
            </a:r>
          </a:p>
        </p:txBody>
      </p:sp>
      <p:pic>
        <p:nvPicPr>
          <p:cNvPr id="124932" name="Picture 1028" descr="ques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1122363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4933" name="WordArt 1029"/>
          <p:cNvSpPr>
            <a:spLocks noChangeArrowheads="1" noChangeShapeType="1" noTextEdit="1"/>
          </p:cNvSpPr>
          <p:nvPr/>
        </p:nvSpPr>
        <p:spPr bwMode="auto">
          <a:xfrm>
            <a:off x="1362075" y="4689475"/>
            <a:ext cx="338138" cy="3381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Wingdings"/>
              </a:rPr>
              <a:t>þ</a:t>
            </a:r>
          </a:p>
        </p:txBody>
      </p:sp>
    </p:spTree>
    <p:extLst>
      <p:ext uri="{BB962C8B-B14F-4D97-AF65-F5344CB8AC3E}">
        <p14:creationId xmlns:p14="http://schemas.microsoft.com/office/powerpoint/2010/main" val="3078291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Coffee and soup are both matter but …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05000"/>
            <a:ext cx="3478212" cy="24384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905000"/>
            <a:ext cx="3657600" cy="2438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4343400"/>
            <a:ext cx="3120837" cy="2340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87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90600"/>
            <a:ext cx="7696200" cy="3962400"/>
          </a:xfrm>
        </p:spPr>
        <p:txBody>
          <a:bodyPr>
            <a:normAutofit/>
          </a:bodyPr>
          <a:lstStyle/>
          <a:p>
            <a:r>
              <a:rPr lang="en-US" dirty="0">
                <a:latin typeface="Palatino-Roman" charset="0"/>
              </a:rPr>
              <a:t>A pure </a:t>
            </a:r>
            <a:r>
              <a:rPr lang="en-US">
                <a:latin typeface="Palatino-Roman" charset="0"/>
              </a:rPr>
              <a:t>substance </a:t>
            </a:r>
            <a:r>
              <a:rPr lang="en-US" smtClean="0">
                <a:latin typeface="Palatino-Roman" charset="0"/>
              </a:rPr>
              <a:t> </a:t>
            </a:r>
            <a:r>
              <a:rPr lang="en-US" dirty="0">
                <a:latin typeface="Palatino-Roman" charset="0"/>
              </a:rPr>
              <a:t>has a constant composition and constant properties throughout a given sample, and from sample to sample.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D276F-532A-4AFE-8F36-C29CF3DBEB75}" type="slidenum">
              <a:rPr lang="en-US"/>
              <a:pPr/>
              <a:t>12</a:t>
            </a:fld>
            <a:endParaRPr lang="en-US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447800" y="5486400"/>
            <a:ext cx="716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All substances are homogeneous.</a:t>
            </a:r>
          </a:p>
        </p:txBody>
      </p:sp>
    </p:spTree>
    <p:extLst>
      <p:ext uri="{BB962C8B-B14F-4D97-AF65-F5344CB8AC3E}">
        <p14:creationId xmlns:p14="http://schemas.microsoft.com/office/powerpoint/2010/main" val="1129674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696200" cy="3733800"/>
          </a:xfrm>
        </p:spPr>
        <p:txBody>
          <a:bodyPr/>
          <a:lstStyle/>
          <a:p>
            <a:r>
              <a:rPr lang="en-US" dirty="0">
                <a:latin typeface="Palatino-Roman" charset="0"/>
              </a:rPr>
              <a:t>Mixtures are composed of two or more different substances that can be separated by physical means.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 Deutsch 2003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3E1A-AA24-4851-B7BA-D65DA39FD180}" type="slidenum">
              <a:rPr lang="en-US"/>
              <a:pPr/>
              <a:t>13</a:t>
            </a:fld>
            <a:endParaRPr lang="en-US"/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3429000" y="3429000"/>
          <a:ext cx="2581275" cy="200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Bitmap Image" r:id="rId3" imgW="1961905" imgH="1523810" progId="Paint.Picture">
                  <p:embed/>
                </p:oleObj>
              </mc:Choice>
              <mc:Fallback>
                <p:oleObj name="Bitmap Image" r:id="rId3" imgW="1961905" imgH="152381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80"/>
                          </a:clrFrom>
                          <a:clrTo>
                            <a:srgbClr val="FFFF80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429000"/>
                        <a:ext cx="2581275" cy="200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6332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4" name="Rectangle 4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Matter can look like the following diagrams</a:t>
            </a:r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 Deutsch 2003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9B76F-4FA9-4ED0-A20B-14C655A1AE8B}" type="slidenum">
              <a:rPr lang="en-US"/>
              <a:pPr/>
              <a:t>14</a:t>
            </a:fld>
            <a:endParaRPr lang="en-US"/>
          </a:p>
        </p:txBody>
      </p:sp>
      <p:graphicFrame>
        <p:nvGraphicFramePr>
          <p:cNvPr id="5163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918107"/>
              </p:ext>
            </p:extLst>
          </p:nvPr>
        </p:nvGraphicFramePr>
        <p:xfrm>
          <a:off x="762000" y="2133600"/>
          <a:ext cx="7253288" cy="3498850"/>
        </p:xfrm>
        <a:graphic>
          <a:graphicData uri="http://schemas.openxmlformats.org/drawingml/2006/table">
            <a:tbl>
              <a:tblPr/>
              <a:tblGrid>
                <a:gridCol w="1812925"/>
                <a:gridCol w="1814513"/>
                <a:gridCol w="1963737"/>
                <a:gridCol w="1662113"/>
              </a:tblGrid>
              <a:tr h="8633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Substances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Mixtures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7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Elements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Diatomic Elements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Compounds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83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155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8264141"/>
              </p:ext>
            </p:extLst>
          </p:nvPr>
        </p:nvGraphicFramePr>
        <p:xfrm>
          <a:off x="6477000" y="3581400"/>
          <a:ext cx="1343025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8" name="Bitmap Image" r:id="rId3" imgW="1343212" imgH="1609524" progId="Paint.Picture">
                  <p:embed/>
                </p:oleObj>
              </mc:Choice>
              <mc:Fallback>
                <p:oleObj name="Bitmap Image" r:id="rId3" imgW="1343212" imgH="1609524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80"/>
                          </a:clrFrom>
                          <a:clrTo>
                            <a:srgbClr val="FFFF80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3581400"/>
                        <a:ext cx="1343025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56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9550961"/>
              </p:ext>
            </p:extLst>
          </p:nvPr>
        </p:nvGraphicFramePr>
        <p:xfrm>
          <a:off x="990600" y="4343400"/>
          <a:ext cx="1162050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9" name="Bitmap Image" r:id="rId5" imgW="1162080" imgH="1038240" progId="Paint.Picture">
                  <p:embed/>
                </p:oleObj>
              </mc:Choice>
              <mc:Fallback>
                <p:oleObj name="Bitmap Image" r:id="rId5" imgW="1162080" imgH="103824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80"/>
                          </a:clrFrom>
                          <a:clrTo>
                            <a:srgbClr val="FFFF80">
                              <a:alpha val="0"/>
                            </a:srgbClr>
                          </a:clrTo>
                        </a:clrChange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343400"/>
                        <a:ext cx="1162050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58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1934892"/>
              </p:ext>
            </p:extLst>
          </p:nvPr>
        </p:nvGraphicFramePr>
        <p:xfrm>
          <a:off x="2743200" y="4267200"/>
          <a:ext cx="12763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0" name="Bitmap Image" r:id="rId7" imgW="1276190" imgH="1514686" progId="Paint.Picture">
                  <p:embed/>
                </p:oleObj>
              </mc:Choice>
              <mc:Fallback>
                <p:oleObj name="Bitmap Image" r:id="rId7" imgW="1276190" imgH="1514686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clrChange>
                          <a:clrFrom>
                            <a:srgbClr val="FFFF80"/>
                          </a:clrFrom>
                          <a:clrTo>
                            <a:srgbClr val="FFFF80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24529"/>
                      <a:stretch>
                        <a:fillRect/>
                      </a:stretch>
                    </p:blipFill>
                    <p:spPr bwMode="auto">
                      <a:xfrm>
                        <a:off x="2743200" y="4267200"/>
                        <a:ext cx="127635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62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7811592"/>
              </p:ext>
            </p:extLst>
          </p:nvPr>
        </p:nvGraphicFramePr>
        <p:xfrm>
          <a:off x="4648200" y="4419600"/>
          <a:ext cx="143827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1" name="Bitmap Image" r:id="rId9" imgW="1438095" imgH="885949" progId="Paint.Picture">
                  <p:embed/>
                </p:oleObj>
              </mc:Choice>
              <mc:Fallback>
                <p:oleObj name="Bitmap Image" r:id="rId9" imgW="1438095" imgH="885949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clrChange>
                          <a:clrFrom>
                            <a:srgbClr val="FFFF80"/>
                          </a:clrFrom>
                          <a:clrTo>
                            <a:srgbClr val="FFFF80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419600"/>
                        <a:ext cx="1438275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7764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04913" y="304800"/>
            <a:ext cx="7786687" cy="1901825"/>
          </a:xfrm>
        </p:spPr>
        <p:txBody>
          <a:bodyPr>
            <a:normAutofit/>
          </a:bodyPr>
          <a:lstStyle/>
          <a:p>
            <a:r>
              <a:rPr lang="en-US" dirty="0"/>
              <a:t>Using particle diagrams to represent elements, compounds and mixtures.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 Deutsch 2003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5948-BF7D-4489-B832-1C112D59531B}" type="slidenum">
              <a:rPr lang="en-US"/>
              <a:pPr/>
              <a:t>15</a:t>
            </a:fld>
            <a:endParaRPr lang="en-US"/>
          </a:p>
        </p:txBody>
      </p:sp>
      <p:graphicFrame>
        <p:nvGraphicFramePr>
          <p:cNvPr id="110595" name="Object 1027"/>
          <p:cNvGraphicFramePr>
            <a:graphicFrameLocks noChangeAspect="1"/>
          </p:cNvGraphicFramePr>
          <p:nvPr/>
        </p:nvGraphicFramePr>
        <p:xfrm>
          <a:off x="2384425" y="1828800"/>
          <a:ext cx="5043488" cy="473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Bitmap Image" r:id="rId3" imgW="3561905" imgH="3343742" progId="Paint.Picture">
                  <p:embed/>
                </p:oleObj>
              </mc:Choice>
              <mc:Fallback>
                <p:oleObj name="Bitmap Image" r:id="rId3" imgW="3561905" imgH="3343742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00"/>
                          </a:clrFrom>
                          <a:clrTo>
                            <a:srgbClr val="FFFF00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4425" y="1828800"/>
                        <a:ext cx="5043488" cy="473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596" name="Text Box 1028"/>
          <p:cNvSpPr txBox="1">
            <a:spLocks noChangeArrowheads="1"/>
          </p:cNvSpPr>
          <p:nvPr/>
        </p:nvSpPr>
        <p:spPr bwMode="auto">
          <a:xfrm>
            <a:off x="7213600" y="2786063"/>
            <a:ext cx="1566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Element</a:t>
            </a:r>
          </a:p>
        </p:txBody>
      </p:sp>
      <p:sp>
        <p:nvSpPr>
          <p:cNvPr id="110597" name="Text Box 1029"/>
          <p:cNvSpPr txBox="1">
            <a:spLocks noChangeArrowheads="1"/>
          </p:cNvSpPr>
          <p:nvPr/>
        </p:nvSpPr>
        <p:spPr bwMode="auto">
          <a:xfrm>
            <a:off x="7416800" y="4889500"/>
            <a:ext cx="1727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Diatomic element</a:t>
            </a:r>
          </a:p>
        </p:txBody>
      </p:sp>
      <p:sp>
        <p:nvSpPr>
          <p:cNvPr id="110598" name="Text Box 1030"/>
          <p:cNvSpPr txBox="1">
            <a:spLocks noChangeArrowheads="1"/>
          </p:cNvSpPr>
          <p:nvPr/>
        </p:nvSpPr>
        <p:spPr bwMode="auto">
          <a:xfrm>
            <a:off x="1335088" y="2771775"/>
            <a:ext cx="1684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Compound</a:t>
            </a:r>
          </a:p>
        </p:txBody>
      </p:sp>
      <p:sp>
        <p:nvSpPr>
          <p:cNvPr id="110599" name="Text Box 1031"/>
          <p:cNvSpPr txBox="1">
            <a:spLocks noChangeArrowheads="1"/>
          </p:cNvSpPr>
          <p:nvPr/>
        </p:nvSpPr>
        <p:spPr bwMode="auto">
          <a:xfrm>
            <a:off x="1436688" y="4891088"/>
            <a:ext cx="162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Mixture</a:t>
            </a:r>
          </a:p>
        </p:txBody>
      </p:sp>
    </p:spTree>
    <p:extLst>
      <p:ext uri="{BB962C8B-B14F-4D97-AF65-F5344CB8AC3E}">
        <p14:creationId xmlns:p14="http://schemas.microsoft.com/office/powerpoint/2010/main" val="3566451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0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 autoUpdateAnimBg="0"/>
      <p:bldP spid="110597" grpId="0" autoUpdateAnimBg="0"/>
      <p:bldP spid="110598" grpId="0" autoUpdateAnimBg="0"/>
      <p:bldP spid="11059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8210" y="381000"/>
            <a:ext cx="7640637" cy="4946650"/>
          </a:xfrm>
        </p:spPr>
        <p:txBody>
          <a:bodyPr>
            <a:normAutofit fontScale="90000"/>
          </a:bodyPr>
          <a:lstStyle/>
          <a:p>
            <a:pPr marL="838200" indent="-838200"/>
            <a:r>
              <a:rPr lang="en-US" sz="3600" dirty="0">
                <a:latin typeface="Palatino-Roman" charset="0"/>
              </a:rPr>
              <a:t>Elements</a:t>
            </a:r>
            <a:r>
              <a:rPr lang="en-US" sz="2800" dirty="0">
                <a:latin typeface="Palatino-Roman" charset="0"/>
              </a:rPr>
              <a:t> </a:t>
            </a:r>
            <a:br>
              <a:rPr lang="en-US" sz="2800" dirty="0">
                <a:latin typeface="Palatino-Roman" charset="0"/>
              </a:rPr>
            </a:br>
            <a:r>
              <a:rPr lang="en-US" sz="2800" dirty="0">
                <a:latin typeface="Palatino-Roman" charset="0"/>
              </a:rPr>
              <a:t>*substances that are composed of atoms that have the same atomic number. </a:t>
            </a:r>
            <a:br>
              <a:rPr lang="en-US" sz="2800" dirty="0">
                <a:latin typeface="Palatino-Roman" charset="0"/>
              </a:rPr>
            </a:br>
            <a:r>
              <a:rPr lang="en-US" sz="2800" dirty="0">
                <a:latin typeface="Palatino-Roman" charset="0"/>
              </a:rPr>
              <a:t>*cannot be broken down by chemical change. </a:t>
            </a: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*Elements are represented by chemical </a:t>
            </a:r>
            <a:r>
              <a:rPr lang="en-US" sz="2800" dirty="0" smtClean="0">
                <a:solidFill>
                  <a:schemeClr val="tx1"/>
                </a:solidFill>
              </a:rPr>
              <a:t>symbols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with </a:t>
            </a:r>
            <a:r>
              <a:rPr lang="en-US" sz="2800" dirty="0">
                <a:solidFill>
                  <a:schemeClr val="tx1"/>
                </a:solidFill>
              </a:rPr>
              <a:t>t</a:t>
            </a:r>
            <a:r>
              <a:rPr lang="en-US" sz="2800" dirty="0" smtClean="0">
                <a:solidFill>
                  <a:schemeClr val="tx1"/>
                </a:solidFill>
              </a:rPr>
              <a:t>he </a:t>
            </a:r>
            <a:r>
              <a:rPr lang="en-US" sz="2800" dirty="0">
                <a:solidFill>
                  <a:schemeClr val="tx1"/>
                </a:solidFill>
              </a:rPr>
              <a:t>first letter of the symbol is always a capital letter the rest are lower case</a:t>
            </a:r>
            <a:br>
              <a:rPr lang="en-US" sz="2800" dirty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 Deutsch 2003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74BF-B7A8-44EC-89B9-3CCD7E4A713E}" type="slidenum">
              <a:rPr lang="en-US"/>
              <a:pPr/>
              <a:t>16</a:t>
            </a:fld>
            <a:endParaRPr lang="en-US"/>
          </a:p>
        </p:txBody>
      </p:sp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6706" y="5081587"/>
            <a:ext cx="981075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592" y="5051144"/>
            <a:ext cx="9620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318" y="5051144"/>
            <a:ext cx="971550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5916706" y="6084608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A temporary symbol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2005293" y="6091145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Nitrogen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4358529" y="6124515"/>
            <a:ext cx="155817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Neon</a:t>
            </a:r>
          </a:p>
        </p:txBody>
      </p:sp>
    </p:spTree>
    <p:extLst>
      <p:ext uri="{BB962C8B-B14F-4D97-AF65-F5344CB8AC3E}">
        <p14:creationId xmlns:p14="http://schemas.microsoft.com/office/powerpoint/2010/main" val="311940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620000" cy="2133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Palatino-Roman" charset="0"/>
              </a:rPr>
              <a:t>Some elements are diatomic. They come in pairs when not combined with other elements.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2667000"/>
            <a:ext cx="7772400" cy="3886200"/>
          </a:xfrm>
        </p:spPr>
        <p:txBody>
          <a:bodyPr/>
          <a:lstStyle/>
          <a:p>
            <a:r>
              <a:rPr lang="en-US" sz="2400" dirty="0"/>
              <a:t>Diatomic Elements</a:t>
            </a:r>
          </a:p>
          <a:p>
            <a:pPr lvl="1"/>
            <a:r>
              <a:rPr lang="en-US" sz="2000" dirty="0" smtClean="0"/>
              <a:t>Bromine</a:t>
            </a:r>
          </a:p>
          <a:p>
            <a:pPr lvl="1"/>
            <a:r>
              <a:rPr lang="en-US" sz="2000" dirty="0" smtClean="0"/>
              <a:t>Iodine</a:t>
            </a:r>
            <a:endParaRPr lang="en-US" sz="2000" dirty="0"/>
          </a:p>
          <a:p>
            <a:pPr lvl="1"/>
            <a:r>
              <a:rPr lang="en-US" sz="2000" dirty="0" smtClean="0"/>
              <a:t>Nitrogen</a:t>
            </a:r>
            <a:endParaRPr lang="en-US" sz="2000" dirty="0"/>
          </a:p>
          <a:p>
            <a:pPr lvl="1"/>
            <a:r>
              <a:rPr lang="en-US" sz="2000" dirty="0"/>
              <a:t>Chlorine	</a:t>
            </a:r>
          </a:p>
          <a:p>
            <a:pPr lvl="1"/>
            <a:r>
              <a:rPr lang="en-US" sz="2000" dirty="0" smtClean="0"/>
              <a:t>Hydrogen</a:t>
            </a:r>
            <a:endParaRPr lang="en-US" sz="2000" dirty="0"/>
          </a:p>
          <a:p>
            <a:pPr lvl="1"/>
            <a:r>
              <a:rPr lang="en-US" sz="2000" smtClean="0"/>
              <a:t>Oxygen\</a:t>
            </a:r>
            <a:endParaRPr lang="en-US" sz="2000" dirty="0"/>
          </a:p>
          <a:p>
            <a:pPr lvl="1"/>
            <a:r>
              <a:rPr lang="en-US" sz="2000" dirty="0" smtClean="0"/>
              <a:t>Fluorine</a:t>
            </a:r>
            <a:endParaRPr lang="en-US" sz="20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 Deutsch 2003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4E618-9D28-4076-9D63-A36766751E99}" type="slidenum">
              <a:rPr lang="en-US"/>
              <a:pPr/>
              <a:t>17</a:t>
            </a:fld>
            <a:endParaRPr lang="en-US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2971800" y="3717925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/>
              <a:t>Neon is a monatomic element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3162300" y="55626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/>
              <a:t>Nitrogen is a diatomic element</a:t>
            </a:r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6228255"/>
              </p:ext>
            </p:extLst>
          </p:nvPr>
        </p:nvGraphicFramePr>
        <p:xfrm>
          <a:off x="6858000" y="4763294"/>
          <a:ext cx="1676400" cy="159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" name="Bitmap Image" r:id="rId3" imgW="1209524" imgH="1152381" progId="Paint.Picture">
                  <p:embed/>
                </p:oleObj>
              </mc:Choice>
              <mc:Fallback>
                <p:oleObj name="Bitmap Image" r:id="rId3" imgW="1209524" imgH="115238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80"/>
                          </a:clrFrom>
                          <a:clrTo>
                            <a:srgbClr val="FFFF80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4763294"/>
                        <a:ext cx="1676400" cy="159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1005685"/>
              </p:ext>
            </p:extLst>
          </p:nvPr>
        </p:nvGraphicFramePr>
        <p:xfrm>
          <a:off x="7277100" y="3313112"/>
          <a:ext cx="1257300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name="Bitmap Image" r:id="rId5" imgW="1257480" imgH="1266840" progId="Paint.Picture">
                  <p:embed/>
                </p:oleObj>
              </mc:Choice>
              <mc:Fallback>
                <p:oleObj name="Bitmap Image" r:id="rId5" imgW="1257480" imgH="126684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80"/>
                          </a:clrFrom>
                          <a:clrTo>
                            <a:srgbClr val="FFFF80">
                              <a:alpha val="0"/>
                            </a:srgbClr>
                          </a:clrTo>
                        </a:clrChange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7100" y="3313112"/>
                        <a:ext cx="1257300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4267200" y="2590800"/>
            <a:ext cx="4267200" cy="1000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chemeClr val="tx2"/>
              </a:buClr>
              <a:buSzPct val="90000"/>
              <a:buFont typeface="Symbol" pitchFamily="18" charset="2"/>
              <a:buNone/>
            </a:pPr>
            <a:r>
              <a:rPr lang="en-US" sz="3200" dirty="0" smtClean="0">
                <a:solidFill>
                  <a:srgbClr val="00FFFF"/>
                </a:solidFill>
              </a:rPr>
              <a:t>Br I N Cl H O F</a:t>
            </a:r>
            <a:endParaRPr lang="en-US" dirty="0"/>
          </a:p>
          <a:p>
            <a:pPr algn="l">
              <a:spcBef>
                <a:spcPct val="500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192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2163763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Compounds are substances that are composed of two or more different elements chemically combined.</a:t>
            </a:r>
            <a:r>
              <a:rPr lang="en-US" dirty="0"/>
              <a:t> </a:t>
            </a:r>
          </a:p>
        </p:txBody>
      </p:sp>
      <p:sp>
        <p:nvSpPr>
          <p:cNvPr id="105475" name="Rectangle 1027"/>
          <p:cNvSpPr>
            <a:spLocks noGrp="1" noChangeArrowheads="1"/>
          </p:cNvSpPr>
          <p:nvPr>
            <p:ph idx="1"/>
          </p:nvPr>
        </p:nvSpPr>
        <p:spPr>
          <a:xfrm>
            <a:off x="381000" y="2362200"/>
            <a:ext cx="7947025" cy="39354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elements in a compound are in fixed proportions </a:t>
            </a:r>
            <a:r>
              <a:rPr lang="en-US" dirty="0" smtClean="0"/>
              <a:t>and </a:t>
            </a:r>
            <a:r>
              <a:rPr lang="en-US" dirty="0"/>
              <a:t>are represented by chemical </a:t>
            </a:r>
            <a:r>
              <a:rPr lang="en-US" dirty="0" smtClean="0"/>
              <a:t>formulas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 compound can only be decomposed by chemical means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Compounds </a:t>
            </a:r>
            <a:r>
              <a:rPr lang="en-US" dirty="0"/>
              <a:t>are electrically 				neutral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 Deutsch 2003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B6DF-920D-42FA-BEFF-E2A6EB74333A}" type="slidenum">
              <a:rPr lang="en-US"/>
              <a:pPr/>
              <a:t>18</a:t>
            </a:fld>
            <a:endParaRPr lang="en-US"/>
          </a:p>
        </p:txBody>
      </p:sp>
      <p:graphicFrame>
        <p:nvGraphicFramePr>
          <p:cNvPr id="105476" name="Object 1028"/>
          <p:cNvGraphicFramePr>
            <a:graphicFrameLocks noChangeAspect="1"/>
          </p:cNvGraphicFramePr>
          <p:nvPr/>
        </p:nvGraphicFramePr>
        <p:xfrm>
          <a:off x="6397625" y="5075238"/>
          <a:ext cx="2178050" cy="1341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Bitmap Image" r:id="rId3" imgW="1438095" imgH="885949" progId="Paint.Picture">
                  <p:embed/>
                </p:oleObj>
              </mc:Choice>
              <mc:Fallback>
                <p:oleObj name="Bitmap Image" r:id="rId3" imgW="1438095" imgH="885949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80"/>
                          </a:clrFrom>
                          <a:clrTo>
                            <a:srgbClr val="FFFF80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7625" y="5075238"/>
                        <a:ext cx="2178050" cy="1341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1052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7696200" cy="1219200"/>
          </a:xfrm>
        </p:spPr>
        <p:txBody>
          <a:bodyPr/>
          <a:lstStyle/>
          <a:p>
            <a:r>
              <a:rPr lang="en-US" dirty="0"/>
              <a:t>Regents Question: 08/02 #6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 Deutsch 2003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2383F-F9EB-4683-8C2A-F73BF2C45BB0}" type="slidenum">
              <a:rPr lang="en-US"/>
              <a:pPr/>
              <a:t>19</a:t>
            </a:fld>
            <a:endParaRPr lang="en-US"/>
          </a:p>
        </p:txBody>
      </p:sp>
      <p:pic>
        <p:nvPicPr>
          <p:cNvPr id="76803" name="Picture 3" descr="ques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1122363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1371600" y="1752600"/>
            <a:ext cx="7772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NewCaledonia" charset="0"/>
              </a:rPr>
              <a:t>Which species represents a chemical compound?</a:t>
            </a:r>
          </a:p>
          <a:p>
            <a:pPr>
              <a:spcBef>
                <a:spcPct val="50000"/>
              </a:spcBef>
            </a:pPr>
            <a:r>
              <a:rPr lang="en-US">
                <a:latin typeface="NewCaledonia" charset="0"/>
              </a:rPr>
              <a:t>(1) N</a:t>
            </a:r>
            <a:r>
              <a:rPr lang="en-US" baseline="-25000">
                <a:latin typeface="NewCaledonia" charset="0"/>
              </a:rPr>
              <a:t>2</a:t>
            </a:r>
            <a:r>
              <a:rPr lang="en-US">
                <a:latin typeface="NewCaledonia" charset="0"/>
              </a:rPr>
              <a:t>		(3) Na</a:t>
            </a:r>
          </a:p>
          <a:p>
            <a:pPr>
              <a:spcBef>
                <a:spcPct val="50000"/>
              </a:spcBef>
            </a:pPr>
            <a:r>
              <a:rPr lang="en-US">
                <a:latin typeface="NewCaledonia" charset="0"/>
              </a:rPr>
              <a:t>(2) NH</a:t>
            </a:r>
            <a:r>
              <a:rPr lang="en-US" baseline="-25000">
                <a:latin typeface="NewCaledonia" charset="0"/>
              </a:rPr>
              <a:t>4</a:t>
            </a:r>
            <a:r>
              <a:rPr lang="en-US" baseline="30000">
                <a:latin typeface="NewCaledonia" charset="0"/>
              </a:rPr>
              <a:t>+</a:t>
            </a:r>
            <a:r>
              <a:rPr lang="en-US">
                <a:latin typeface="NewCaledonia" charset="0"/>
              </a:rPr>
              <a:t> 	(4) NaHCO</a:t>
            </a:r>
            <a:r>
              <a:rPr lang="en-US" baseline="-25000">
                <a:latin typeface="NewCaledonia" charset="0"/>
              </a:rPr>
              <a:t>3</a:t>
            </a:r>
          </a:p>
        </p:txBody>
      </p:sp>
      <p:sp>
        <p:nvSpPr>
          <p:cNvPr id="76805" name="WordArt 5"/>
          <p:cNvSpPr>
            <a:spLocks noChangeArrowheads="1" noChangeShapeType="1" noTextEdit="1"/>
          </p:cNvSpPr>
          <p:nvPr/>
        </p:nvSpPr>
        <p:spPr bwMode="auto">
          <a:xfrm>
            <a:off x="2936875" y="2892425"/>
            <a:ext cx="338138" cy="3381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Wingdings"/>
              </a:rPr>
              <a:t>þ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2482850" y="3900488"/>
            <a:ext cx="44656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00FFFF"/>
                </a:solidFill>
              </a:rPr>
              <a:t>Compounds are made up of more than one type of element. (Look for more than one capital letter.)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2454275" y="5227638"/>
            <a:ext cx="4692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00FFFF"/>
                </a:solidFill>
              </a:rPr>
              <a:t>Compounds are electrically neutral.</a:t>
            </a:r>
          </a:p>
        </p:txBody>
      </p:sp>
    </p:spTree>
    <p:extLst>
      <p:ext uri="{BB962C8B-B14F-4D97-AF65-F5344CB8AC3E}">
        <p14:creationId xmlns:p14="http://schemas.microsoft.com/office/powerpoint/2010/main" val="285692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 animBg="1"/>
      <p:bldP spid="76806" grpId="0" autoUpdateAnimBg="0"/>
      <p:bldP spid="7680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 Deutsch 2003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8B06-F78F-488B-925B-8D9DE4F4B5D0}" type="slidenum">
              <a:rPr lang="en-US"/>
              <a:pPr/>
              <a:t>2</a:t>
            </a:fld>
            <a:endParaRPr lang="en-US"/>
          </a:p>
        </p:txBody>
      </p:sp>
      <p:sp>
        <p:nvSpPr>
          <p:cNvPr id="137222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371600"/>
            <a:ext cx="6400800" cy="4333875"/>
          </a:xfrm>
        </p:spPr>
        <p:txBody>
          <a:bodyPr/>
          <a:lstStyle/>
          <a:p>
            <a:pPr marL="0" indent="0">
              <a:buFont typeface="Symbol" pitchFamily="18" charset="2"/>
              <a:buNone/>
            </a:pPr>
            <a:r>
              <a:rPr lang="en-US" sz="4000" b="1" dirty="0"/>
              <a:t>Matter is classified as a pure substance or as a mixture of substances.  Matter has mass and takes up space. </a:t>
            </a:r>
          </a:p>
        </p:txBody>
      </p:sp>
      <p:sp>
        <p:nvSpPr>
          <p:cNvPr id="137220" name="Rectangle 4"/>
          <p:cNvSpPr>
            <a:spLocks noChangeArrowheads="1"/>
          </p:cNvSpPr>
          <p:nvPr/>
        </p:nvSpPr>
        <p:spPr bwMode="auto">
          <a:xfrm>
            <a:off x="1222375" y="350838"/>
            <a:ext cx="7696200" cy="600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/>
            <a:endParaRPr lang="en-US" sz="4400">
              <a:solidFill>
                <a:schemeClr val="tx2"/>
              </a:solidFill>
              <a:latin typeface="Palatino-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13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752600"/>
            <a:ext cx="7696200" cy="25908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Palatino-Roman" charset="0"/>
              </a:rPr>
              <a:t>When different substances are mixed together, a homogeneous or heterogeneous mixture is formed.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 Deutsch 2003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FEC3-121A-4EC6-BF13-B263BA2F7947}" type="slidenum">
              <a:rPr lang="en-US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7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 homogeneous mixture is evenly mixed.  It is called a solution. Ex. </a:t>
            </a:r>
            <a:r>
              <a:rPr lang="en-US" sz="2800" dirty="0" err="1"/>
              <a:t>NaCl</a:t>
            </a:r>
            <a:r>
              <a:rPr lang="en-US" sz="2800" dirty="0"/>
              <a:t>(</a:t>
            </a:r>
            <a:r>
              <a:rPr lang="en-US" sz="2800" dirty="0" err="1"/>
              <a:t>aq</a:t>
            </a:r>
            <a:r>
              <a:rPr lang="en-US" sz="2800" dirty="0" smtClean="0"/>
              <a:t>). </a:t>
            </a:r>
            <a:r>
              <a:rPr lang="en-US" sz="2800" dirty="0">
                <a:solidFill>
                  <a:srgbClr val="FF0000"/>
                </a:solidFill>
              </a:rPr>
              <a:t>(</a:t>
            </a:r>
            <a:r>
              <a:rPr lang="en-US" sz="2800" dirty="0" err="1">
                <a:solidFill>
                  <a:srgbClr val="FF0000"/>
                </a:solidFill>
              </a:rPr>
              <a:t>aq</a:t>
            </a:r>
            <a:r>
              <a:rPr lang="en-US" sz="2800" dirty="0">
                <a:solidFill>
                  <a:srgbClr val="FF0000"/>
                </a:solidFill>
              </a:rPr>
              <a:t>) stands for </a:t>
            </a:r>
            <a:r>
              <a:rPr lang="en-US" sz="2800" dirty="0" smtClean="0">
                <a:solidFill>
                  <a:srgbClr val="FF0000"/>
                </a:solidFill>
              </a:rPr>
              <a:t>aqueous = dissolved in water.  </a:t>
            </a:r>
            <a:r>
              <a:rPr lang="en-US" sz="2800" dirty="0"/>
              <a:t>An alloy is a solution of </a:t>
            </a:r>
            <a:r>
              <a:rPr lang="en-US" sz="2800"/>
              <a:t>metals </a:t>
            </a:r>
            <a:r>
              <a:rPr lang="en-US" sz="2800" smtClean="0"/>
              <a:t>ex. </a:t>
            </a:r>
            <a:r>
              <a:rPr lang="en-US" sz="2800" dirty="0"/>
              <a:t>brass, bronze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1590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3094" y="228600"/>
            <a:ext cx="7848600" cy="29718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Palatino-Roman" charset="0"/>
              </a:rPr>
              <a:t>Heterogeneous mixture proportions of components in a mixture can be varied. Each component in a mixture retains its original properties. 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 Deutsch 2003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4BBF5-058E-47B4-B267-AB03B241F028}" type="slidenum">
              <a:rPr lang="en-US"/>
              <a:pPr/>
              <a:t>22</a:t>
            </a:fld>
            <a:endParaRPr lang="en-US"/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7863195"/>
              </p:ext>
            </p:extLst>
          </p:nvPr>
        </p:nvGraphicFramePr>
        <p:xfrm>
          <a:off x="83484" y="3379694"/>
          <a:ext cx="2924175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4" name="Bitmap Image" r:id="rId3" imgW="1886213" imgH="1504762" progId="Paint.Picture">
                  <p:embed/>
                </p:oleObj>
              </mc:Choice>
              <mc:Fallback>
                <p:oleObj name="Bitmap Image" r:id="rId3" imgW="1886213" imgH="1504762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80"/>
                          </a:clrFrom>
                          <a:clrTo>
                            <a:srgbClr val="FFFF80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484" y="3379694"/>
                        <a:ext cx="2924175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2136458"/>
              </p:ext>
            </p:extLst>
          </p:nvPr>
        </p:nvGraphicFramePr>
        <p:xfrm>
          <a:off x="4343400" y="3388659"/>
          <a:ext cx="2895600" cy="218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5" name="Bitmap Image" r:id="rId5" imgW="1867161" imgH="1409897" progId="Paint.Picture">
                  <p:embed/>
                </p:oleObj>
              </mc:Choice>
              <mc:Fallback>
                <p:oleObj name="Bitmap Image" r:id="rId5" imgW="1867161" imgH="1409897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80"/>
                          </a:clrFrom>
                          <a:clrTo>
                            <a:srgbClr val="FFFF80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388659"/>
                        <a:ext cx="2895600" cy="218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990600" y="58674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Two mixtures of Hydrogen (H</a:t>
            </a:r>
            <a:r>
              <a:rPr lang="en-US" baseline="-25000" dirty="0"/>
              <a:t>2</a:t>
            </a:r>
            <a:r>
              <a:rPr lang="en-US" dirty="0"/>
              <a:t>) and Neon (Ne)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191000" y="3352800"/>
            <a:ext cx="3048000" cy="2209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28600" y="3429000"/>
            <a:ext cx="3048000" cy="2209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H="1" flipV="1">
            <a:off x="2667000" y="4876800"/>
            <a:ext cx="838200" cy="914400"/>
          </a:xfrm>
          <a:prstGeom prst="line">
            <a:avLst/>
          </a:prstGeom>
          <a:noFill/>
          <a:ln w="28575" cap="sq">
            <a:solidFill>
              <a:srgbClr val="00FFFF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V="1">
            <a:off x="5694829" y="5410200"/>
            <a:ext cx="685800" cy="457200"/>
          </a:xfrm>
          <a:prstGeom prst="line">
            <a:avLst/>
          </a:prstGeom>
          <a:noFill/>
          <a:ln w="28575" cap="sq">
            <a:solidFill>
              <a:srgbClr val="00FFFF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4347" name="Object 11"/>
          <p:cNvGraphicFramePr>
            <a:graphicFrameLocks noChangeAspect="1"/>
          </p:cNvGraphicFramePr>
          <p:nvPr/>
        </p:nvGraphicFramePr>
        <p:xfrm>
          <a:off x="4724400" y="6181725"/>
          <a:ext cx="533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6" name="Bitmap Image" r:id="rId7" imgW="333333" imgH="237969" progId="Paint.Picture">
                  <p:embed/>
                </p:oleObj>
              </mc:Choice>
              <mc:Fallback>
                <p:oleObj name="Bitmap Image" r:id="rId7" imgW="333333" imgH="237969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clrChange>
                          <a:clrFrom>
                            <a:srgbClr val="FFFF80"/>
                          </a:clrFrom>
                          <a:clrTo>
                            <a:srgbClr val="FFFF80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6181725"/>
                        <a:ext cx="5334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0688599"/>
              </p:ext>
            </p:extLst>
          </p:nvPr>
        </p:nvGraphicFramePr>
        <p:xfrm>
          <a:off x="6400800" y="3657600"/>
          <a:ext cx="4572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7" name="Bitmap Image" r:id="rId9" imgW="371527" imgH="333333" progId="Paint.Picture">
                  <p:embed/>
                </p:oleObj>
              </mc:Choice>
              <mc:Fallback>
                <p:oleObj name="Bitmap Image" r:id="rId9" imgW="371527" imgH="33333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clrChange>
                          <a:clrFrom>
                            <a:srgbClr val="FFFF80"/>
                          </a:clrFrom>
                          <a:clrTo>
                            <a:srgbClr val="FFFF80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657600"/>
                        <a:ext cx="45720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8855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7696200" cy="1219200"/>
          </a:xfrm>
        </p:spPr>
        <p:txBody>
          <a:bodyPr/>
          <a:lstStyle/>
          <a:p>
            <a:r>
              <a:rPr lang="en-US" dirty="0"/>
              <a:t>Regents Question: 06/02 #43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 Deutsch 2003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8F2F0-1460-48C1-8FDC-428334DFF865}" type="slidenum">
              <a:rPr lang="en-US"/>
              <a:pPr/>
              <a:t>23</a:t>
            </a:fld>
            <a:endParaRPr lang="en-US"/>
          </a:p>
        </p:txBody>
      </p:sp>
      <p:pic>
        <p:nvPicPr>
          <p:cNvPr id="72707" name="Picture 3" descr="ques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1122363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70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038" y="1422400"/>
            <a:ext cx="5291137" cy="5100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2710" name="WordArt 6"/>
          <p:cNvSpPr>
            <a:spLocks noChangeArrowheads="1" noChangeShapeType="1" noTextEdit="1"/>
          </p:cNvSpPr>
          <p:nvPr/>
        </p:nvSpPr>
        <p:spPr bwMode="auto">
          <a:xfrm>
            <a:off x="2632075" y="5070475"/>
            <a:ext cx="338138" cy="3381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Wingdings"/>
              </a:rPr>
              <a:t>þ</a:t>
            </a:r>
          </a:p>
        </p:txBody>
      </p:sp>
    </p:spTree>
    <p:extLst>
      <p:ext uri="{BB962C8B-B14F-4D97-AF65-F5344CB8AC3E}">
        <p14:creationId xmlns:p14="http://schemas.microsoft.com/office/powerpoint/2010/main" val="578309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7696200" cy="1219200"/>
          </a:xfrm>
        </p:spPr>
        <p:txBody>
          <a:bodyPr/>
          <a:lstStyle/>
          <a:p>
            <a:r>
              <a:rPr lang="en-US" dirty="0"/>
              <a:t>Regents Question: 08/02 #51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 Deutsch 2003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7E989-A51A-424A-86F8-B05BABD9FA7A}" type="slidenum">
              <a:rPr lang="en-US"/>
              <a:pPr/>
              <a:t>24</a:t>
            </a:fld>
            <a:endParaRPr lang="en-US"/>
          </a:p>
        </p:txBody>
      </p:sp>
      <p:pic>
        <p:nvPicPr>
          <p:cNvPr id="95235" name="Picture 1027" descr="ques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1122363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236" name="Text Box 1028"/>
          <p:cNvSpPr txBox="1">
            <a:spLocks noChangeArrowheads="1"/>
          </p:cNvSpPr>
          <p:nvPr/>
        </p:nvSpPr>
        <p:spPr bwMode="auto">
          <a:xfrm>
            <a:off x="674081" y="1473014"/>
            <a:ext cx="7403119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latin typeface="NewCaledonia" charset="0"/>
              </a:rPr>
              <a:t>On a field trip, Student </a:t>
            </a:r>
            <a:r>
              <a:rPr lang="en-US" i="1" dirty="0">
                <a:latin typeface="NewCaledonia-Italic" charset="0"/>
              </a:rPr>
              <a:t>X </a:t>
            </a:r>
            <a:r>
              <a:rPr lang="en-US" dirty="0">
                <a:latin typeface="NewCaledonia" charset="0"/>
              </a:rPr>
              <a:t>and Student </a:t>
            </a:r>
            <a:r>
              <a:rPr lang="en-US" i="1" dirty="0">
                <a:latin typeface="NewCaledonia-Italic" charset="0"/>
              </a:rPr>
              <a:t>Y </a:t>
            </a:r>
            <a:r>
              <a:rPr lang="en-US" dirty="0">
                <a:latin typeface="NewCaledonia" charset="0"/>
              </a:rPr>
              <a:t>collected two rock samples. Analysis revealed that both rocks contained lead and sulfur. One rock contained a certain percentage of lead and sulfur by mass, and the other rock contained a different percentage of lead and sulfur by mass. Student </a:t>
            </a:r>
            <a:r>
              <a:rPr lang="en-US" i="1" dirty="0">
                <a:latin typeface="NewCaledonia-Italic" charset="0"/>
              </a:rPr>
              <a:t>X </a:t>
            </a:r>
            <a:r>
              <a:rPr lang="en-US" dirty="0">
                <a:latin typeface="NewCaledonia" charset="0"/>
              </a:rPr>
              <a:t>stated that the rocks contained two different mixtures of lead and sulfur. Student </a:t>
            </a:r>
            <a:r>
              <a:rPr lang="en-US" i="1" dirty="0">
                <a:latin typeface="NewCaledonia-Italic" charset="0"/>
              </a:rPr>
              <a:t>Y </a:t>
            </a:r>
            <a:r>
              <a:rPr lang="en-US" dirty="0">
                <a:latin typeface="NewCaledonia" charset="0"/>
              </a:rPr>
              <a:t>stated that the rocks contained two different compounds of lead and sulfur. Their teacher stated that both students could be correct.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NewCaledonia" charset="0"/>
              </a:rPr>
              <a:t>Draw particle diagrams in </a:t>
            </a:r>
            <a:r>
              <a:rPr lang="en-US" i="1" dirty="0">
                <a:latin typeface="NewCaledonia-Italic" charset="0"/>
              </a:rPr>
              <a:t>each </a:t>
            </a:r>
            <a:r>
              <a:rPr lang="en-US" dirty="0">
                <a:latin typeface="NewCaledonia" charset="0"/>
              </a:rPr>
              <a:t>of the rock diagrams provided </a:t>
            </a:r>
            <a:r>
              <a:rPr lang="en-US" i="1" dirty="0">
                <a:latin typeface="NewCaledonia-Italic" charset="0"/>
              </a:rPr>
              <a:t>in your answer booklet </a:t>
            </a:r>
            <a:r>
              <a:rPr lang="en-US" dirty="0">
                <a:latin typeface="NewCaledonia" charset="0"/>
              </a:rPr>
              <a:t>to show how Student X’s and Student Y’s explanations could both be correct.		 Use the symbols in the key provided </a:t>
            </a:r>
            <a:r>
              <a:rPr lang="en-US" i="1" dirty="0">
                <a:latin typeface="NewCaledonia-Italic" charset="0"/>
              </a:rPr>
              <a:t>in your		 answer booklet </a:t>
            </a:r>
            <a:r>
              <a:rPr lang="en-US" dirty="0">
                <a:latin typeface="NewCaledonia" charset="0"/>
              </a:rPr>
              <a:t>to sketch lead and sulfur atoms.</a:t>
            </a:r>
          </a:p>
        </p:txBody>
      </p:sp>
      <p:pic>
        <p:nvPicPr>
          <p:cNvPr id="95237" name="Picture 10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350" y="5722938"/>
            <a:ext cx="1066800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1494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Regents Question: 08/02 #51 Answer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 Deutsch 2003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C251-7498-40A5-806E-2512B398C866}" type="slidenum">
              <a:rPr lang="en-US"/>
              <a:pPr/>
              <a:t>25</a:t>
            </a:fld>
            <a:endParaRPr lang="en-US"/>
          </a:p>
        </p:txBody>
      </p:sp>
      <p:sp>
        <p:nvSpPr>
          <p:cNvPr id="118787" name="Text Box 3"/>
          <p:cNvSpPr txBox="1">
            <a:spLocks noChangeArrowheads="1"/>
          </p:cNvSpPr>
          <p:nvPr/>
        </p:nvSpPr>
        <p:spPr bwMode="auto">
          <a:xfrm>
            <a:off x="393607" y="1219200"/>
            <a:ext cx="7604125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dirty="0">
                <a:solidFill>
                  <a:srgbClr val="B2B2B2"/>
                </a:solidFill>
                <a:latin typeface="NewCaledonia" charset="0"/>
              </a:rPr>
              <a:t>Draw particle diagrams in </a:t>
            </a:r>
            <a:r>
              <a:rPr lang="en-US" sz="2800" i="1" dirty="0">
                <a:solidFill>
                  <a:srgbClr val="B2B2B2"/>
                </a:solidFill>
                <a:latin typeface="NewCaledonia-Italic" charset="0"/>
              </a:rPr>
              <a:t>each </a:t>
            </a:r>
            <a:r>
              <a:rPr lang="en-US" sz="2800" dirty="0">
                <a:solidFill>
                  <a:srgbClr val="B2B2B2"/>
                </a:solidFill>
                <a:latin typeface="NewCaledonia" charset="0"/>
              </a:rPr>
              <a:t>of the rock diagrams provided </a:t>
            </a:r>
            <a:r>
              <a:rPr lang="en-US" sz="2800" i="1" dirty="0">
                <a:solidFill>
                  <a:srgbClr val="B2B2B2"/>
                </a:solidFill>
                <a:latin typeface="NewCaledonia-Italic" charset="0"/>
              </a:rPr>
              <a:t>in your answer booklet </a:t>
            </a:r>
            <a:r>
              <a:rPr lang="en-US" sz="2800" dirty="0">
                <a:solidFill>
                  <a:srgbClr val="B2B2B2"/>
                </a:solidFill>
                <a:latin typeface="NewCaledonia" charset="0"/>
              </a:rPr>
              <a:t>to show how Student X’s and Student Y’s explanations could both be correct. Use the symbols in the key provided </a:t>
            </a:r>
            <a:r>
              <a:rPr lang="en-US" sz="2800" i="1" dirty="0">
                <a:solidFill>
                  <a:srgbClr val="B2B2B2"/>
                </a:solidFill>
                <a:latin typeface="NewCaledonia-Italic" charset="0"/>
              </a:rPr>
              <a:t>in your answer booklet </a:t>
            </a:r>
            <a:r>
              <a:rPr lang="en-US" sz="2800" dirty="0">
                <a:solidFill>
                  <a:srgbClr val="B2B2B2"/>
                </a:solidFill>
                <a:latin typeface="NewCaledonia" charset="0"/>
              </a:rPr>
              <a:t>to sketch lead and sulfur atoms.</a:t>
            </a:r>
          </a:p>
          <a:p>
            <a:pPr algn="l">
              <a:spcBef>
                <a:spcPct val="50000"/>
              </a:spcBef>
            </a:pPr>
            <a:endParaRPr lang="en-US" sz="2800" dirty="0">
              <a:solidFill>
                <a:srgbClr val="B2B2B2"/>
              </a:solidFill>
            </a:endParaRPr>
          </a:p>
        </p:txBody>
      </p:sp>
      <p:pic>
        <p:nvPicPr>
          <p:cNvPr id="1187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275" y="4383088"/>
            <a:ext cx="1066800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5410200" y="4130675"/>
            <a:ext cx="1858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Student X</a:t>
            </a:r>
          </a:p>
        </p:txBody>
      </p:sp>
      <p:sp>
        <p:nvSpPr>
          <p:cNvPr id="118791" name="Text Box 7"/>
          <p:cNvSpPr txBox="1">
            <a:spLocks noChangeArrowheads="1"/>
          </p:cNvSpPr>
          <p:nvPr/>
        </p:nvSpPr>
        <p:spPr bwMode="auto">
          <a:xfrm>
            <a:off x="5486400" y="5502275"/>
            <a:ext cx="1858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Student Y</a:t>
            </a:r>
          </a:p>
        </p:txBody>
      </p:sp>
      <p:graphicFrame>
        <p:nvGraphicFramePr>
          <p:cNvPr id="118792" name="Object 8"/>
          <p:cNvGraphicFramePr>
            <a:graphicFrameLocks noChangeAspect="1"/>
          </p:cNvGraphicFramePr>
          <p:nvPr/>
        </p:nvGraphicFramePr>
        <p:xfrm>
          <a:off x="2598738" y="3763963"/>
          <a:ext cx="248602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4" name="Bitmap Image" r:id="rId4" imgW="2486372" imgH="1219370" progId="Paint.Picture">
                  <p:embed/>
                </p:oleObj>
              </mc:Choice>
              <mc:Fallback>
                <p:oleObj name="Bitmap Image" r:id="rId4" imgW="2486372" imgH="121937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clrChange>
                          <a:clrFrom>
                            <a:srgbClr val="00FF00"/>
                          </a:clrFrom>
                          <a:clrTo>
                            <a:srgbClr val="00FF00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8738" y="3763963"/>
                        <a:ext cx="2486025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793" name="Object 9"/>
          <p:cNvGraphicFramePr>
            <a:graphicFrameLocks noChangeAspect="1"/>
          </p:cNvGraphicFramePr>
          <p:nvPr/>
        </p:nvGraphicFramePr>
        <p:xfrm>
          <a:off x="2571750" y="5081588"/>
          <a:ext cx="26003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5" name="Bitmap Image" r:id="rId6" imgW="2600000" imgH="1142857" progId="Paint.Picture">
                  <p:embed/>
                </p:oleObj>
              </mc:Choice>
              <mc:Fallback>
                <p:oleObj name="Bitmap Image" r:id="rId6" imgW="2600000" imgH="1142857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clrChange>
                          <a:clrFrom>
                            <a:srgbClr val="00FF00"/>
                          </a:clrFrom>
                          <a:clrTo>
                            <a:srgbClr val="00FF00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0" y="5081588"/>
                        <a:ext cx="2600325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794" name="Text Box 10"/>
          <p:cNvSpPr txBox="1">
            <a:spLocks noChangeArrowheads="1"/>
          </p:cNvSpPr>
          <p:nvPr/>
        </p:nvSpPr>
        <p:spPr bwMode="auto">
          <a:xfrm>
            <a:off x="2544763" y="6264275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Rock A      Rock B</a:t>
            </a:r>
          </a:p>
        </p:txBody>
      </p:sp>
    </p:spTree>
    <p:extLst>
      <p:ext uri="{BB962C8B-B14F-4D97-AF65-F5344CB8AC3E}">
        <p14:creationId xmlns:p14="http://schemas.microsoft.com/office/powerpoint/2010/main" val="2325090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848600" cy="1066800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Regents Question: 06/03 #15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 Deutsch 2003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C0BBE-7462-428B-9227-C89F85843E77}" type="slidenum">
              <a:rPr lang="en-US"/>
              <a:pPr/>
              <a:t>26</a:t>
            </a:fld>
            <a:endParaRPr lang="en-US"/>
          </a:p>
        </p:txBody>
      </p:sp>
      <p:sp>
        <p:nvSpPr>
          <p:cNvPr id="123907" name="Text Box 1027"/>
          <p:cNvSpPr txBox="1">
            <a:spLocks noChangeArrowheads="1"/>
          </p:cNvSpPr>
          <p:nvPr/>
        </p:nvSpPr>
        <p:spPr bwMode="auto">
          <a:xfrm>
            <a:off x="1149257" y="1828800"/>
            <a:ext cx="7216775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latin typeface="NewCaledonia" charset="0"/>
              </a:rPr>
              <a:t>Which of these terms refers to matter that could be heterogeneous?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NewCaledonia" charset="0"/>
              </a:rPr>
              <a:t>(1) element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NewCaledonia" charset="0"/>
              </a:rPr>
              <a:t>(2) mixture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NewCaledonia" charset="0"/>
              </a:rPr>
              <a:t>(3) compound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NewCaledonia" charset="0"/>
              </a:rPr>
              <a:t>(4) solution</a:t>
            </a:r>
          </a:p>
        </p:txBody>
      </p:sp>
      <p:pic>
        <p:nvPicPr>
          <p:cNvPr id="123908" name="Picture 1028" descr="ques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1122363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909" name="WordArt 1029"/>
          <p:cNvSpPr>
            <a:spLocks noChangeArrowheads="1" noChangeShapeType="1" noTextEdit="1"/>
          </p:cNvSpPr>
          <p:nvPr/>
        </p:nvSpPr>
        <p:spPr bwMode="auto">
          <a:xfrm>
            <a:off x="953294" y="3386884"/>
            <a:ext cx="338137" cy="3381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Wingdings"/>
              </a:rPr>
              <a:t>þ</a:t>
            </a:r>
          </a:p>
        </p:txBody>
      </p:sp>
    </p:spTree>
    <p:extLst>
      <p:ext uri="{BB962C8B-B14F-4D97-AF65-F5344CB8AC3E}">
        <p14:creationId xmlns:p14="http://schemas.microsoft.com/office/powerpoint/2010/main" val="1701783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7615237" cy="2911475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Palatino-Roman" charset="0"/>
              </a:rPr>
              <a:t>A physical change results in the rearrangement of existing particles in a substance. A chemical change results in the formation of different substances with changed properties.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3400" y="3505200"/>
            <a:ext cx="3810000" cy="2667000"/>
          </a:xfrm>
        </p:spPr>
        <p:txBody>
          <a:bodyPr>
            <a:normAutofit/>
          </a:bodyPr>
          <a:lstStyle/>
          <a:p>
            <a:r>
              <a:rPr lang="en-US" sz="2400" dirty="0"/>
              <a:t>Physical Changes</a:t>
            </a:r>
          </a:p>
          <a:p>
            <a:pPr lvl="1"/>
            <a:r>
              <a:rPr lang="en-US" sz="2400" dirty="0"/>
              <a:t>Changes in phase</a:t>
            </a:r>
          </a:p>
          <a:p>
            <a:pPr lvl="2"/>
            <a:r>
              <a:rPr lang="en-US" sz="2400" dirty="0"/>
              <a:t>Melting</a:t>
            </a:r>
          </a:p>
          <a:p>
            <a:pPr lvl="2"/>
            <a:r>
              <a:rPr lang="en-US" sz="2400" dirty="0"/>
              <a:t>Boiling</a:t>
            </a:r>
          </a:p>
          <a:p>
            <a:pPr lvl="2"/>
            <a:r>
              <a:rPr lang="en-US" sz="2400" dirty="0"/>
              <a:t>Subliming</a:t>
            </a:r>
          </a:p>
          <a:p>
            <a:pPr lvl="1"/>
            <a:r>
              <a:rPr lang="en-US" sz="2400" dirty="0"/>
              <a:t>Dissolving</a:t>
            </a:r>
          </a:p>
          <a:p>
            <a:pPr lvl="2"/>
            <a:endParaRPr lang="en-US" dirty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191000" y="3581400"/>
            <a:ext cx="3810000" cy="3276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Chemical Changes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Any chemical reaction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Synthesis</a:t>
            </a:r>
          </a:p>
          <a:p>
            <a:pPr lvl="2">
              <a:lnSpc>
                <a:spcPct val="90000"/>
              </a:lnSpc>
            </a:pPr>
            <a:r>
              <a:rPr lang="en-US" sz="2400" dirty="0" err="1"/>
              <a:t>Decomposion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400" dirty="0"/>
              <a:t>Single </a:t>
            </a:r>
            <a:r>
              <a:rPr lang="en-US" sz="2400" dirty="0" err="1"/>
              <a:t>Replacment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400" dirty="0"/>
              <a:t>Double Replacement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Combustion (burning)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 Deutsch 2003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E697-8E6F-494C-9800-3E682D84CE2A}" type="slidenum">
              <a:rPr lang="en-US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63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7696200" cy="287338"/>
          </a:xfrm>
        </p:spPr>
        <p:txBody>
          <a:bodyPr>
            <a:normAutofit fontScale="90000"/>
          </a:bodyPr>
          <a:lstStyle/>
          <a:p>
            <a:r>
              <a:rPr lang="en-US" dirty="0"/>
              <a:t>Regents Question: 06/03 #18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 Deutsch 2003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E02C8-A040-4D8D-A53A-25A596EDADDC}" type="slidenum">
              <a:rPr lang="en-US"/>
              <a:pPr/>
              <a:t>28</a:t>
            </a:fld>
            <a:endParaRPr lang="en-US"/>
          </a:p>
        </p:txBody>
      </p:sp>
      <p:pic>
        <p:nvPicPr>
          <p:cNvPr id="126979" name="Picture 3" descr="ques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1122363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1666875" y="1752600"/>
            <a:ext cx="747712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NewCaledonia" charset="0"/>
              </a:rPr>
              <a:t>Which type of change must occur to form a compound?</a:t>
            </a:r>
          </a:p>
          <a:p>
            <a:pPr>
              <a:spcBef>
                <a:spcPct val="50000"/>
              </a:spcBef>
            </a:pPr>
            <a:r>
              <a:rPr lang="en-US">
                <a:latin typeface="NewCaledonia" charset="0"/>
              </a:rPr>
              <a:t>(1) chemical</a:t>
            </a:r>
          </a:p>
          <a:p>
            <a:pPr>
              <a:spcBef>
                <a:spcPct val="50000"/>
              </a:spcBef>
            </a:pPr>
            <a:r>
              <a:rPr lang="en-US">
                <a:latin typeface="NewCaledonia" charset="0"/>
              </a:rPr>
              <a:t>(2) physical </a:t>
            </a:r>
          </a:p>
          <a:p>
            <a:pPr>
              <a:spcBef>
                <a:spcPct val="50000"/>
              </a:spcBef>
            </a:pPr>
            <a:r>
              <a:rPr lang="en-US">
                <a:latin typeface="NewCaledonia" charset="0"/>
              </a:rPr>
              <a:t>(3) Nuclear</a:t>
            </a:r>
          </a:p>
          <a:p>
            <a:pPr>
              <a:spcBef>
                <a:spcPct val="50000"/>
              </a:spcBef>
            </a:pPr>
            <a:r>
              <a:rPr lang="en-US">
                <a:latin typeface="NewCaledonia" charset="0"/>
              </a:rPr>
              <a:t>(4) phase</a:t>
            </a:r>
          </a:p>
        </p:txBody>
      </p:sp>
      <p:sp>
        <p:nvSpPr>
          <p:cNvPr id="126981" name="WordArt 5"/>
          <p:cNvSpPr>
            <a:spLocks noChangeArrowheads="1" noChangeShapeType="1" noTextEdit="1"/>
          </p:cNvSpPr>
          <p:nvPr/>
        </p:nvSpPr>
        <p:spPr bwMode="auto">
          <a:xfrm>
            <a:off x="1262063" y="2936875"/>
            <a:ext cx="338137" cy="3381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Wingdings"/>
              </a:rPr>
              <a:t>þ</a:t>
            </a:r>
          </a:p>
        </p:txBody>
      </p:sp>
    </p:spTree>
    <p:extLst>
      <p:ext uri="{BB962C8B-B14F-4D97-AF65-F5344CB8AC3E}">
        <p14:creationId xmlns:p14="http://schemas.microsoft.com/office/powerpoint/2010/main" val="428663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696200" cy="4572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Palatino-Roman" charset="0"/>
              </a:rPr>
              <a:t>Intermolecular forces created by the unequal distribution of charge result in varying degrees of attraction between molecules. Hydrogen bonding is an example of a strong intermolecular force. (5.2m)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 Deutsch 2003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3B7B-DDCE-4921-8F3C-E9CB9E484DAA}" type="slidenum">
              <a:rPr lang="en-US"/>
              <a:pPr/>
              <a:t>29</a:t>
            </a:fld>
            <a:endParaRPr lang="en-US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1758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4198938"/>
            <a:ext cx="9144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endParaRPr lang="en-US" sz="2600" b="1"/>
          </a:p>
          <a:p>
            <a:pPr algn="l" eaLnBrk="0" hangingPunct="0"/>
            <a:endParaRPr lang="en-US"/>
          </a:p>
        </p:txBody>
      </p:sp>
      <p:graphicFrame>
        <p:nvGraphicFramePr>
          <p:cNvPr id="3175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459963"/>
              </p:ext>
            </p:extLst>
          </p:nvPr>
        </p:nvGraphicFramePr>
        <p:xfrm>
          <a:off x="2286000" y="4876800"/>
          <a:ext cx="31242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name="Bitmap Image" r:id="rId3" imgW="3124080" imgH="733320" progId="Paint.Picture">
                  <p:embed/>
                </p:oleObj>
              </mc:Choice>
              <mc:Fallback>
                <p:oleObj name="Bitmap Image" r:id="rId3" imgW="3124080" imgH="73332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876800"/>
                        <a:ext cx="3124200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1676400" y="5772056"/>
            <a:ext cx="4953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Dipole-Dipole attraction between polar molecules</a:t>
            </a:r>
          </a:p>
        </p:txBody>
      </p:sp>
    </p:spTree>
    <p:extLst>
      <p:ext uri="{BB962C8B-B14F-4D97-AF65-F5344CB8AC3E}">
        <p14:creationId xmlns:p14="http://schemas.microsoft.com/office/powerpoint/2010/main" val="2996358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772400" cy="38862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Palatino-Roman" charset="0"/>
              </a:rPr>
              <a:t>The structure and arrangement of particles and their interactions determine the physical state of a substance at a given temperature and pressure. 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 Deutsch 2003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734C-3136-437C-86A0-57F4D42CF4E6}" type="slidenum">
              <a:rPr lang="en-US"/>
              <a:pPr/>
              <a:t>3</a:t>
            </a:fld>
            <a:endParaRPr lang="en-US"/>
          </a:p>
        </p:txBody>
      </p:sp>
      <p:graphicFrame>
        <p:nvGraphicFramePr>
          <p:cNvPr id="30723" name="Group 3"/>
          <p:cNvGraphicFramePr>
            <a:graphicFrameLocks noGrp="1"/>
          </p:cNvGraphicFramePr>
          <p:nvPr/>
        </p:nvGraphicFramePr>
        <p:xfrm>
          <a:off x="2209800" y="6096000"/>
          <a:ext cx="5715000" cy="58420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  <a:gridCol w="190500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Solid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Liquid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735" name="Object 15"/>
          <p:cNvGraphicFramePr>
            <a:graphicFrameLocks noChangeAspect="1"/>
          </p:cNvGraphicFramePr>
          <p:nvPr/>
        </p:nvGraphicFramePr>
        <p:xfrm>
          <a:off x="2590800" y="4114800"/>
          <a:ext cx="5067300" cy="181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Bitmap Image" r:id="rId3" imgW="4839375" imgH="1819529" progId="Paint.Picture">
                  <p:embed/>
                </p:oleObj>
              </mc:Choice>
              <mc:Fallback>
                <p:oleObj name="Bitmap Image" r:id="rId3" imgW="4839375" imgH="1819529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00"/>
                          </a:clrFrom>
                          <a:clrTo>
                            <a:srgbClr val="FFFF00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114800"/>
                        <a:ext cx="5067300" cy="181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3736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772400" cy="1981200"/>
          </a:xfrm>
        </p:spPr>
        <p:txBody>
          <a:bodyPr>
            <a:normAutofit fontScale="90000"/>
          </a:bodyPr>
          <a:lstStyle/>
          <a:p>
            <a:r>
              <a:rPr lang="en-US" dirty="0"/>
              <a:t>Hydrogen bonds occur when hydrogen is bonded to a small, highly electronegative atom.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 Deutsch 2003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EB518-2548-4D98-90A6-69329DD4DAE5}" type="slidenum">
              <a:rPr lang="en-US"/>
              <a:pPr/>
              <a:t>30</a:t>
            </a:fld>
            <a:endParaRPr lang="en-US"/>
          </a:p>
        </p:txBody>
      </p:sp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6543675" y="2595563"/>
          <a:ext cx="2039938" cy="329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" name="Bitmap Image" r:id="rId3" imgW="2057143" imgH="3323810" progId="Paint.Picture">
                  <p:embed/>
                </p:oleObj>
              </mc:Choice>
              <mc:Fallback>
                <p:oleObj name="Bitmap Image" r:id="rId3" imgW="2057143" imgH="332381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848" b="859"/>
                      <a:stretch>
                        <a:fillRect/>
                      </a:stretch>
                    </p:blipFill>
                    <p:spPr bwMode="auto">
                      <a:xfrm>
                        <a:off x="6543675" y="2595563"/>
                        <a:ext cx="2039938" cy="329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1371600" y="2438400"/>
            <a:ext cx="5029200" cy="3697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chemeClr val="tx2"/>
              </a:buClr>
              <a:buSzPct val="90000"/>
              <a:buFont typeface="Symbol" pitchFamily="18" charset="2"/>
              <a:buChar char="¨"/>
            </a:pPr>
            <a:r>
              <a:rPr lang="en-US" sz="3200"/>
              <a:t>N, O and F can have hydrogen bonds when hydrogen is bonded to it.</a:t>
            </a:r>
          </a:p>
          <a:p>
            <a:pPr algn="l">
              <a:spcBef>
                <a:spcPct val="20000"/>
              </a:spcBef>
              <a:buClr>
                <a:schemeClr val="tx2"/>
              </a:buClr>
              <a:buSzPct val="90000"/>
              <a:buFont typeface="Symbol" pitchFamily="18" charset="2"/>
              <a:buChar char="¨"/>
            </a:pPr>
            <a:r>
              <a:rPr lang="en-US" sz="3200"/>
              <a:t>Account for the unusual properties of water:</a:t>
            </a:r>
          </a:p>
          <a:p>
            <a:pPr algn="l">
              <a:spcBef>
                <a:spcPct val="20000"/>
              </a:spcBef>
              <a:buClr>
                <a:schemeClr val="tx2"/>
              </a:buClr>
              <a:buSzPct val="90000"/>
              <a:buFont typeface="Symbol" pitchFamily="18" charset="2"/>
              <a:buChar char="¨"/>
            </a:pPr>
            <a:r>
              <a:rPr lang="en-US" sz="3200"/>
              <a:t>High boiling point,  surface tension, six sided snowflake</a:t>
            </a:r>
          </a:p>
        </p:txBody>
      </p:sp>
    </p:spTree>
    <p:extLst>
      <p:ext uri="{BB962C8B-B14F-4D97-AF65-F5344CB8AC3E}">
        <p14:creationId xmlns:p14="http://schemas.microsoft.com/office/powerpoint/2010/main" val="3222527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4" name="Rectangle 6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772400" cy="2971800"/>
          </a:xfrm>
        </p:spPr>
        <p:txBody>
          <a:bodyPr/>
          <a:lstStyle/>
          <a:p>
            <a:r>
              <a:rPr lang="en-US" dirty="0"/>
              <a:t>Physical properties of substances can be explained in terms of chemical bonds and intermolecular forces.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 Deutsch 2003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CAA5-CB85-4551-89FB-A6670A79E800}" type="slidenum">
              <a:rPr lang="en-US"/>
              <a:pPr/>
              <a:t>31</a:t>
            </a:fld>
            <a:endParaRPr lang="en-US"/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1543050" y="3386138"/>
            <a:ext cx="7029450" cy="283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/>
              <a:t>Ionic bonds are strong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/>
              <a:t>Hydrogen bonds are strong intermolecular forces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/>
              <a:t>Polar molecules exhibit attraction between the + and – sides of their molecules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/>
              <a:t>Bonds between nonpolar molecules are weak. The more protons in the molecule, the stronger these forces.</a:t>
            </a:r>
          </a:p>
        </p:txBody>
      </p:sp>
    </p:spTree>
    <p:extLst>
      <p:ext uri="{BB962C8B-B14F-4D97-AF65-F5344CB8AC3E}">
        <p14:creationId xmlns:p14="http://schemas.microsoft.com/office/powerpoint/2010/main" val="3476473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30250" y="381000"/>
            <a:ext cx="7848600" cy="3810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Palatino-Roman" charset="0"/>
              </a:rPr>
              <a:t>Differences in properties such as density, particle size, molecular polarity, boiling point and freezing point, and solubility permit physical separation of the components of the mixture. 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 Deutsch 2003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F8EC5-DA79-40F3-8D53-8A69996DBFCA}" type="slidenum">
              <a:rPr lang="en-US"/>
              <a:pPr/>
              <a:t>32</a:t>
            </a:fld>
            <a:endParaRPr lang="en-US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447800" y="5334000"/>
            <a:ext cx="7239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Chromatography, Filtration, Dissolving, Distillation, Crystallization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325563" y="5027613"/>
            <a:ext cx="2468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  <p:grpSp>
        <p:nvGrpSpPr>
          <p:cNvPr id="15375" name="Group 15"/>
          <p:cNvGrpSpPr>
            <a:grpSpLocks/>
          </p:cNvGrpSpPr>
          <p:nvPr/>
        </p:nvGrpSpPr>
        <p:grpSpPr bwMode="auto">
          <a:xfrm>
            <a:off x="1219200" y="4892675"/>
            <a:ext cx="7680325" cy="1768475"/>
            <a:chOff x="768" y="3082"/>
            <a:chExt cx="4838" cy="1114"/>
          </a:xfrm>
        </p:grpSpPr>
        <p:sp>
          <p:nvSpPr>
            <p:cNvPr id="15365" name="Text Box 5"/>
            <p:cNvSpPr txBox="1">
              <a:spLocks noChangeArrowheads="1"/>
            </p:cNvSpPr>
            <p:nvPr/>
          </p:nvSpPr>
          <p:spPr bwMode="auto">
            <a:xfrm>
              <a:off x="768" y="3121"/>
              <a:ext cx="188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/>
                <a:t>Density and polarity</a:t>
              </a:r>
            </a:p>
          </p:txBody>
        </p:sp>
        <p:sp>
          <p:nvSpPr>
            <p:cNvPr id="15366" name="Text Box 6"/>
            <p:cNvSpPr txBox="1">
              <a:spLocks noChangeArrowheads="1"/>
            </p:cNvSpPr>
            <p:nvPr/>
          </p:nvSpPr>
          <p:spPr bwMode="auto">
            <a:xfrm>
              <a:off x="2995" y="3082"/>
              <a:ext cx="105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/>
                <a:t>Particle Size</a:t>
              </a:r>
            </a:p>
          </p:txBody>
        </p:sp>
        <p:sp>
          <p:nvSpPr>
            <p:cNvPr id="15367" name="Text Box 7"/>
            <p:cNvSpPr txBox="1">
              <a:spLocks noChangeArrowheads="1"/>
            </p:cNvSpPr>
            <p:nvPr/>
          </p:nvSpPr>
          <p:spPr bwMode="auto">
            <a:xfrm>
              <a:off x="4560" y="3083"/>
              <a:ext cx="84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/>
                <a:t>solubility</a:t>
              </a:r>
            </a:p>
          </p:txBody>
        </p:sp>
        <p:sp>
          <p:nvSpPr>
            <p:cNvPr id="15368" name="Text Box 8"/>
            <p:cNvSpPr txBox="1">
              <a:spLocks noChangeArrowheads="1"/>
            </p:cNvSpPr>
            <p:nvPr/>
          </p:nvSpPr>
          <p:spPr bwMode="auto">
            <a:xfrm>
              <a:off x="768" y="3946"/>
              <a:ext cx="188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/>
                <a:t>Boiling Point</a:t>
              </a:r>
            </a:p>
          </p:txBody>
        </p:sp>
        <p:sp>
          <p:nvSpPr>
            <p:cNvPr id="15369" name="Text Box 9"/>
            <p:cNvSpPr txBox="1">
              <a:spLocks noChangeArrowheads="1"/>
            </p:cNvSpPr>
            <p:nvPr/>
          </p:nvSpPr>
          <p:spPr bwMode="auto">
            <a:xfrm>
              <a:off x="3725" y="3927"/>
              <a:ext cx="188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000"/>
                <a:t>Freezing Point</a:t>
              </a:r>
            </a:p>
          </p:txBody>
        </p:sp>
        <p:sp>
          <p:nvSpPr>
            <p:cNvPr id="15370" name="Line 10"/>
            <p:cNvSpPr>
              <a:spLocks noChangeShapeType="1"/>
            </p:cNvSpPr>
            <p:nvPr/>
          </p:nvSpPr>
          <p:spPr bwMode="auto">
            <a:xfrm>
              <a:off x="1431" y="3341"/>
              <a:ext cx="172" cy="11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71" name="Line 11"/>
            <p:cNvSpPr>
              <a:spLocks noChangeShapeType="1"/>
            </p:cNvSpPr>
            <p:nvPr/>
          </p:nvSpPr>
          <p:spPr bwMode="auto">
            <a:xfrm>
              <a:off x="3466" y="3302"/>
              <a:ext cx="0" cy="11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72" name="Line 12"/>
            <p:cNvSpPr>
              <a:spLocks noChangeShapeType="1"/>
            </p:cNvSpPr>
            <p:nvPr/>
          </p:nvSpPr>
          <p:spPr bwMode="auto">
            <a:xfrm flipH="1">
              <a:off x="4800" y="3322"/>
              <a:ext cx="173" cy="10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73" name="Line 13"/>
            <p:cNvSpPr>
              <a:spLocks noChangeShapeType="1"/>
            </p:cNvSpPr>
            <p:nvPr/>
          </p:nvSpPr>
          <p:spPr bwMode="auto">
            <a:xfrm flipV="1">
              <a:off x="1747" y="4013"/>
              <a:ext cx="307" cy="11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74" name="Line 14"/>
            <p:cNvSpPr>
              <a:spLocks noChangeShapeType="1"/>
            </p:cNvSpPr>
            <p:nvPr/>
          </p:nvSpPr>
          <p:spPr bwMode="auto">
            <a:xfrm flipH="1" flipV="1">
              <a:off x="4166" y="4032"/>
              <a:ext cx="394" cy="7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25737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 Deutsch 2003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0421E-EF53-45B9-A8BC-E64F774BF481}" type="slidenum">
              <a:rPr lang="en-US"/>
              <a:pPr/>
              <a:t>33</a:t>
            </a:fld>
            <a:endParaRPr lang="en-US"/>
          </a:p>
        </p:txBody>
      </p:sp>
      <p:pic>
        <p:nvPicPr>
          <p:cNvPr id="38915" name="Picture 3" descr="crufilt-grav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838200"/>
            <a:ext cx="2068513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7" name="Picture 5" descr="z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048000"/>
            <a:ext cx="4724400" cy="313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9" name="Picture 7" descr="cawthron2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28600"/>
            <a:ext cx="3429000" cy="273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1295400" y="48768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Particle size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4876800" y="63246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Boiling point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4114800" y="1143000"/>
            <a:ext cx="1143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Density and polarity</a:t>
            </a:r>
          </a:p>
        </p:txBody>
      </p:sp>
    </p:spTree>
    <p:extLst>
      <p:ext uri="{BB962C8B-B14F-4D97-AF65-F5344CB8AC3E}">
        <p14:creationId xmlns:p14="http://schemas.microsoft.com/office/powerpoint/2010/main" val="1928220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7696200" cy="1219200"/>
          </a:xfrm>
        </p:spPr>
        <p:txBody>
          <a:bodyPr/>
          <a:lstStyle/>
          <a:p>
            <a:r>
              <a:rPr lang="en-US" dirty="0"/>
              <a:t>Regents Question: 06/03 #9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 Deutsch 2003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F0AB-0A97-4480-A57E-7DC2F07A0B1D}" type="slidenum">
              <a:rPr lang="en-US"/>
              <a:pPr/>
              <a:t>34</a:t>
            </a:fld>
            <a:endParaRPr lang="en-US"/>
          </a:p>
        </p:txBody>
      </p:sp>
      <p:pic>
        <p:nvPicPr>
          <p:cNvPr id="121859" name="Picture 1027" descr="ques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1122363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860" name="Text Box 1028"/>
          <p:cNvSpPr txBox="1">
            <a:spLocks noChangeArrowheads="1"/>
          </p:cNvSpPr>
          <p:nvPr/>
        </p:nvSpPr>
        <p:spPr bwMode="auto">
          <a:xfrm>
            <a:off x="1666875" y="1752600"/>
            <a:ext cx="7477125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NewCaledonia" charset="0"/>
              </a:rPr>
              <a:t>Which substance can be decomposed by a chemical change?</a:t>
            </a:r>
          </a:p>
          <a:p>
            <a:pPr>
              <a:spcBef>
                <a:spcPct val="50000"/>
              </a:spcBef>
            </a:pPr>
            <a:r>
              <a:rPr lang="en-US">
                <a:latin typeface="NewCaledonia" charset="0"/>
              </a:rPr>
              <a:t>(1) Co</a:t>
            </a:r>
          </a:p>
          <a:p>
            <a:pPr>
              <a:spcBef>
                <a:spcPct val="50000"/>
              </a:spcBef>
            </a:pPr>
            <a:r>
              <a:rPr lang="en-US">
                <a:latin typeface="NewCaledonia" charset="0"/>
              </a:rPr>
              <a:t>(2) CO</a:t>
            </a:r>
          </a:p>
          <a:p>
            <a:pPr>
              <a:spcBef>
                <a:spcPct val="50000"/>
              </a:spcBef>
            </a:pPr>
            <a:r>
              <a:rPr lang="en-US">
                <a:latin typeface="NewCaledonia" charset="0"/>
              </a:rPr>
              <a:t>(3) Cr</a:t>
            </a:r>
          </a:p>
          <a:p>
            <a:pPr>
              <a:spcBef>
                <a:spcPct val="50000"/>
              </a:spcBef>
            </a:pPr>
            <a:r>
              <a:rPr lang="en-US">
                <a:latin typeface="NewCaledonia" charset="0"/>
              </a:rPr>
              <a:t>(4) Cu</a:t>
            </a:r>
          </a:p>
        </p:txBody>
      </p:sp>
      <p:sp>
        <p:nvSpPr>
          <p:cNvPr id="121861" name="WordArt 1029"/>
          <p:cNvSpPr>
            <a:spLocks noChangeArrowheads="1" noChangeShapeType="1" noTextEdit="1"/>
          </p:cNvSpPr>
          <p:nvPr/>
        </p:nvSpPr>
        <p:spPr bwMode="auto">
          <a:xfrm>
            <a:off x="1309688" y="3309938"/>
            <a:ext cx="338137" cy="3381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Wingdings"/>
              </a:rPr>
              <a:t>þ</a:t>
            </a:r>
          </a:p>
        </p:txBody>
      </p:sp>
    </p:spTree>
    <p:extLst>
      <p:ext uri="{BB962C8B-B14F-4D97-AF65-F5344CB8AC3E}">
        <p14:creationId xmlns:p14="http://schemas.microsoft.com/office/powerpoint/2010/main" val="2934884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7696200" cy="1219200"/>
          </a:xfrm>
        </p:spPr>
        <p:txBody>
          <a:bodyPr/>
          <a:lstStyle/>
          <a:p>
            <a:r>
              <a:rPr lang="en-US" dirty="0"/>
              <a:t>Regents Question: 01/04 #12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 Deutsch 2003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5A6B-8B2A-4167-AEA5-4DBAF38773F1}" type="slidenum">
              <a:rPr lang="en-US"/>
              <a:pPr/>
              <a:t>35</a:t>
            </a:fld>
            <a:endParaRPr lang="en-US"/>
          </a:p>
        </p:txBody>
      </p:sp>
      <p:pic>
        <p:nvPicPr>
          <p:cNvPr id="134147" name="Picture 3" descr="ques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1122363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1617663" y="1371600"/>
            <a:ext cx="7294562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NewCaledonia" charset="0"/>
              </a:rPr>
              <a:t>A bottle of rubbing alcohol contains both 2-propanol and water. These liquids can be separated by the process of distillation because the 2-propanol and water</a:t>
            </a:r>
          </a:p>
          <a:p>
            <a:pPr>
              <a:spcBef>
                <a:spcPct val="50000"/>
              </a:spcBef>
            </a:pPr>
            <a:r>
              <a:rPr lang="en-US">
                <a:latin typeface="NewCaledonia" charset="0"/>
              </a:rPr>
              <a:t>(1) have combined chemically and retain their different boiling points</a:t>
            </a:r>
          </a:p>
          <a:p>
            <a:pPr>
              <a:spcBef>
                <a:spcPct val="50000"/>
              </a:spcBef>
            </a:pPr>
            <a:r>
              <a:rPr lang="en-US">
                <a:latin typeface="NewCaledonia" charset="0"/>
              </a:rPr>
              <a:t>(2) have combined chemically and have the same boiling point</a:t>
            </a:r>
          </a:p>
          <a:p>
            <a:pPr>
              <a:spcBef>
                <a:spcPct val="50000"/>
              </a:spcBef>
            </a:pPr>
            <a:r>
              <a:rPr lang="en-US">
                <a:latin typeface="NewCaledonia" charset="0"/>
              </a:rPr>
              <a:t>(3) have combined physically and retain the different boiling points</a:t>
            </a:r>
          </a:p>
          <a:p>
            <a:pPr>
              <a:spcBef>
                <a:spcPct val="50000"/>
              </a:spcBef>
            </a:pPr>
            <a:r>
              <a:rPr lang="en-US">
                <a:latin typeface="NewCaledonia" charset="0"/>
              </a:rPr>
              <a:t>(4) have combined physically and have the same boiling point</a:t>
            </a:r>
          </a:p>
        </p:txBody>
      </p:sp>
      <p:sp>
        <p:nvSpPr>
          <p:cNvPr id="134150" name="WordArt 6"/>
          <p:cNvSpPr>
            <a:spLocks noChangeArrowheads="1" noChangeShapeType="1" noTextEdit="1"/>
          </p:cNvSpPr>
          <p:nvPr/>
        </p:nvSpPr>
        <p:spPr bwMode="auto">
          <a:xfrm>
            <a:off x="1196975" y="4933950"/>
            <a:ext cx="338138" cy="3381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Wingdings"/>
              </a:rPr>
              <a:t>þ</a:t>
            </a:r>
          </a:p>
        </p:txBody>
      </p:sp>
    </p:spTree>
    <p:extLst>
      <p:ext uri="{BB962C8B-B14F-4D97-AF65-F5344CB8AC3E}">
        <p14:creationId xmlns:p14="http://schemas.microsoft.com/office/powerpoint/2010/main" val="1122298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5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7696200" cy="1219200"/>
          </a:xfrm>
        </p:spPr>
        <p:txBody>
          <a:bodyPr/>
          <a:lstStyle/>
          <a:p>
            <a:r>
              <a:rPr lang="en-US" dirty="0"/>
              <a:t>Regents Question: 08/02 #7</a:t>
            </a:r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 Deutsch 2003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AC3E-1393-4212-B5F0-3817C514BDBC}" type="slidenum">
              <a:rPr lang="en-US"/>
              <a:pPr/>
              <a:t>36</a:t>
            </a:fld>
            <a:endParaRPr lang="en-US"/>
          </a:p>
        </p:txBody>
      </p:sp>
      <p:pic>
        <p:nvPicPr>
          <p:cNvPr id="77827" name="Picture 2051" descr="ques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1122363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828" name="Text Box 2052"/>
          <p:cNvSpPr txBox="1">
            <a:spLocks noChangeArrowheads="1"/>
          </p:cNvSpPr>
          <p:nvPr/>
        </p:nvSpPr>
        <p:spPr bwMode="auto">
          <a:xfrm>
            <a:off x="1412875" y="1371600"/>
            <a:ext cx="7731125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NewCaledonia" charset="0"/>
              </a:rPr>
              <a:t>Which mixture can be separated by using the equipment shown?</a:t>
            </a:r>
          </a:p>
          <a:p>
            <a:pPr>
              <a:spcBef>
                <a:spcPct val="50000"/>
              </a:spcBef>
            </a:pPr>
            <a:r>
              <a:rPr lang="en-US">
                <a:latin typeface="NewCaledonia" charset="0"/>
              </a:rPr>
              <a:t>(1) NaCl(aq) and SiO</a:t>
            </a:r>
            <a:r>
              <a:rPr lang="en-US" baseline="-25000">
                <a:latin typeface="NewCaledonia" charset="0"/>
              </a:rPr>
              <a:t>2</a:t>
            </a:r>
            <a:r>
              <a:rPr lang="en-US">
                <a:latin typeface="NewCaledonia" charset="0"/>
              </a:rPr>
              <a:t>(s)</a:t>
            </a:r>
          </a:p>
          <a:p>
            <a:pPr>
              <a:spcBef>
                <a:spcPct val="50000"/>
              </a:spcBef>
            </a:pPr>
            <a:r>
              <a:rPr lang="en-US">
                <a:latin typeface="NewCaledonia" charset="0"/>
              </a:rPr>
              <a:t>(2) NaCl(aq) and C</a:t>
            </a:r>
            <a:r>
              <a:rPr lang="en-US" baseline="-25000">
                <a:latin typeface="NewCaledonia" charset="0"/>
              </a:rPr>
              <a:t>6</a:t>
            </a:r>
            <a:r>
              <a:rPr lang="en-US">
                <a:latin typeface="NewCaledonia" charset="0"/>
              </a:rPr>
              <a:t>H</a:t>
            </a:r>
            <a:r>
              <a:rPr lang="en-US" baseline="-25000">
                <a:latin typeface="NewCaledonia" charset="0"/>
              </a:rPr>
              <a:t>12</a:t>
            </a:r>
            <a:r>
              <a:rPr lang="en-US">
                <a:latin typeface="NewCaledonia" charset="0"/>
              </a:rPr>
              <a:t>O</a:t>
            </a:r>
            <a:r>
              <a:rPr lang="en-US" baseline="-25000">
                <a:latin typeface="NewCaledonia" charset="0"/>
              </a:rPr>
              <a:t>6</a:t>
            </a:r>
            <a:r>
              <a:rPr lang="en-US">
                <a:latin typeface="NewCaledonia" charset="0"/>
              </a:rPr>
              <a:t>(aq)</a:t>
            </a:r>
          </a:p>
          <a:p>
            <a:pPr>
              <a:spcBef>
                <a:spcPct val="50000"/>
              </a:spcBef>
            </a:pPr>
            <a:r>
              <a:rPr lang="en-US">
                <a:latin typeface="NewCaledonia" charset="0"/>
              </a:rPr>
              <a:t>(3) CO</a:t>
            </a:r>
            <a:r>
              <a:rPr lang="en-US" baseline="-25000">
                <a:latin typeface="NewCaledonia" charset="0"/>
              </a:rPr>
              <a:t>2</a:t>
            </a:r>
            <a:r>
              <a:rPr lang="en-US">
                <a:latin typeface="NewCaledonia" charset="0"/>
              </a:rPr>
              <a:t>(aq) and NaCl(aq)</a:t>
            </a:r>
          </a:p>
          <a:p>
            <a:pPr>
              <a:spcBef>
                <a:spcPct val="50000"/>
              </a:spcBef>
            </a:pPr>
            <a:r>
              <a:rPr lang="en-US">
                <a:latin typeface="NewCaledonia" charset="0"/>
              </a:rPr>
              <a:t>(4) CO</a:t>
            </a:r>
            <a:r>
              <a:rPr lang="en-US" baseline="-25000">
                <a:latin typeface="NewCaledonia" charset="0"/>
              </a:rPr>
              <a:t>2</a:t>
            </a:r>
            <a:r>
              <a:rPr lang="en-US">
                <a:latin typeface="NewCaledonia" charset="0"/>
              </a:rPr>
              <a:t>(aq) and C</a:t>
            </a:r>
            <a:r>
              <a:rPr lang="en-US" baseline="-25000">
                <a:latin typeface="NewCaledonia" charset="0"/>
              </a:rPr>
              <a:t>6</a:t>
            </a:r>
            <a:r>
              <a:rPr lang="en-US">
                <a:latin typeface="NewCaledonia" charset="0"/>
              </a:rPr>
              <a:t>H</a:t>
            </a:r>
            <a:r>
              <a:rPr lang="en-US" baseline="-25000">
                <a:latin typeface="NewCaledonia" charset="0"/>
              </a:rPr>
              <a:t>12</a:t>
            </a:r>
            <a:r>
              <a:rPr lang="en-US">
                <a:latin typeface="NewCaledonia" charset="0"/>
              </a:rPr>
              <a:t>O</a:t>
            </a:r>
            <a:r>
              <a:rPr lang="en-US" baseline="-25000">
                <a:latin typeface="NewCaledonia" charset="0"/>
              </a:rPr>
              <a:t>6</a:t>
            </a:r>
            <a:r>
              <a:rPr lang="en-US">
                <a:latin typeface="NewCaledonia" charset="0"/>
              </a:rPr>
              <a:t>(aq)</a:t>
            </a:r>
          </a:p>
        </p:txBody>
      </p:sp>
      <p:pic>
        <p:nvPicPr>
          <p:cNvPr id="77829" name="Picture 205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113" y="2276475"/>
            <a:ext cx="3290887" cy="433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7830" name="WordArt 2054"/>
          <p:cNvSpPr>
            <a:spLocks noChangeArrowheads="1" noChangeShapeType="1" noTextEdit="1"/>
          </p:cNvSpPr>
          <p:nvPr/>
        </p:nvSpPr>
        <p:spPr bwMode="auto">
          <a:xfrm>
            <a:off x="1138238" y="2341563"/>
            <a:ext cx="338137" cy="3381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Wingdings"/>
              </a:rPr>
              <a:t>þ</a:t>
            </a:r>
          </a:p>
        </p:txBody>
      </p:sp>
      <p:sp>
        <p:nvSpPr>
          <p:cNvPr id="77831" name="Text Box 2055"/>
          <p:cNvSpPr txBox="1">
            <a:spLocks noChangeArrowheads="1"/>
          </p:cNvSpPr>
          <p:nvPr/>
        </p:nvSpPr>
        <p:spPr bwMode="auto">
          <a:xfrm>
            <a:off x="1325563" y="4525963"/>
            <a:ext cx="43132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00FFFF"/>
                </a:solidFill>
              </a:rPr>
              <a:t>(aq) stands for aqueous which means dissolved in water.</a:t>
            </a:r>
          </a:p>
        </p:txBody>
      </p:sp>
      <p:sp>
        <p:nvSpPr>
          <p:cNvPr id="77832" name="Text Box 2056"/>
          <p:cNvSpPr txBox="1">
            <a:spLocks noChangeArrowheads="1"/>
          </p:cNvSpPr>
          <p:nvPr/>
        </p:nvSpPr>
        <p:spPr bwMode="auto">
          <a:xfrm>
            <a:off x="1341438" y="5426075"/>
            <a:ext cx="44338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00FFFF"/>
                </a:solidFill>
              </a:rPr>
              <a:t>Dissolved particles are too small to be trapped by the filter.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500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0" grpId="0" animBg="1"/>
      <p:bldP spid="77831" grpId="0" autoUpdateAnimBg="0"/>
      <p:bldP spid="7783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7696200" cy="2514600"/>
          </a:xfrm>
        </p:spPr>
        <p:txBody>
          <a:bodyPr>
            <a:normAutofit/>
          </a:bodyPr>
          <a:lstStyle/>
          <a:p>
            <a:r>
              <a:rPr lang="en-US" dirty="0">
                <a:latin typeface="Palatino-Roman" charset="0"/>
              </a:rPr>
              <a:t>The three phases of matter (solids, liquids, and gases) have different properties. 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 Deutsch 2003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C23E7-2AEB-4EF9-A4EB-7E925FA5B70F}" type="slidenum">
              <a:rPr lang="en-US"/>
              <a:pPr/>
              <a:t>4</a:t>
            </a:fld>
            <a:endParaRPr lang="en-US"/>
          </a:p>
        </p:txBody>
      </p:sp>
      <p:graphicFrame>
        <p:nvGraphicFramePr>
          <p:cNvPr id="6147" name="Group 3"/>
          <p:cNvGraphicFramePr>
            <a:graphicFrameLocks noGrp="1"/>
          </p:cNvGraphicFramePr>
          <p:nvPr/>
        </p:nvGraphicFramePr>
        <p:xfrm>
          <a:off x="1981200" y="5105400"/>
          <a:ext cx="5715000" cy="58420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  <a:gridCol w="190500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Solid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Liquid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59" name="Object 15"/>
          <p:cNvGraphicFramePr>
            <a:graphicFrameLocks noChangeAspect="1"/>
          </p:cNvGraphicFramePr>
          <p:nvPr/>
        </p:nvGraphicFramePr>
        <p:xfrm>
          <a:off x="2438400" y="3429000"/>
          <a:ext cx="4962525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Bitmap Image" r:id="rId3" imgW="4963218" imgH="1828571" progId="Paint.Picture">
                  <p:embed/>
                </p:oleObj>
              </mc:Choice>
              <mc:Fallback>
                <p:oleObj name="Bitmap Image" r:id="rId3" imgW="4963218" imgH="182857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00FFFF"/>
                          </a:clrFrom>
                          <a:clrTo>
                            <a:srgbClr val="00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429000"/>
                        <a:ext cx="4962525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330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772400" cy="1143000"/>
          </a:xfrm>
        </p:spPr>
        <p:txBody>
          <a:bodyPr/>
          <a:lstStyle/>
          <a:p>
            <a:r>
              <a:rPr lang="en-US" dirty="0"/>
              <a:t>Properties of </a:t>
            </a:r>
            <a:r>
              <a:rPr lang="en-US" dirty="0" smtClean="0"/>
              <a:t>Solids (s)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3276600"/>
          </a:xfrm>
        </p:spPr>
        <p:txBody>
          <a:bodyPr>
            <a:noAutofit/>
          </a:bodyPr>
          <a:lstStyle/>
          <a:p>
            <a:r>
              <a:rPr lang="en-US" sz="3200" dirty="0"/>
              <a:t>Regular geometric pattern in the arrangement of the molecules called a crystal lattice</a:t>
            </a:r>
          </a:p>
          <a:p>
            <a:r>
              <a:rPr lang="en-US" sz="3200" dirty="0"/>
              <a:t>Molecules are close together and vibrate in place </a:t>
            </a:r>
          </a:p>
          <a:p>
            <a:r>
              <a:rPr lang="en-US" sz="3200" dirty="0"/>
              <a:t>Molecules do not move from place to place</a:t>
            </a:r>
          </a:p>
          <a:p>
            <a:r>
              <a:rPr lang="en-US" sz="3200" dirty="0"/>
              <a:t>Solids are not compressible</a:t>
            </a:r>
          </a:p>
          <a:p>
            <a:r>
              <a:rPr lang="en-US" sz="3200" dirty="0"/>
              <a:t>Definite shape and definite volume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 Deutsch 2003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5162-BF61-4801-90C5-BE03D7FBFB76}" type="slidenum">
              <a:rPr lang="en-US"/>
              <a:pPr/>
              <a:t>5</a:t>
            </a:fld>
            <a:endParaRPr lang="en-US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0536391"/>
              </p:ext>
            </p:extLst>
          </p:nvPr>
        </p:nvGraphicFramePr>
        <p:xfrm>
          <a:off x="7315200" y="4876800"/>
          <a:ext cx="1200150" cy="146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Bitmap Image" r:id="rId3" imgW="1200318" imgH="1467055" progId="Paint.Picture">
                  <p:embed/>
                </p:oleObj>
              </mc:Choice>
              <mc:Fallback>
                <p:oleObj name="Bitmap Image" r:id="rId3" imgW="1200318" imgH="1467055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80"/>
                          </a:clrFrom>
                          <a:clrTo>
                            <a:srgbClr val="FFFF80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4876800"/>
                        <a:ext cx="1200150" cy="146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2720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772400" cy="1066800"/>
          </a:xfrm>
        </p:spPr>
        <p:txBody>
          <a:bodyPr/>
          <a:lstStyle/>
          <a:p>
            <a:r>
              <a:rPr lang="en-US" dirty="0"/>
              <a:t>Properties of </a:t>
            </a:r>
            <a:r>
              <a:rPr lang="en-US" dirty="0" smtClean="0"/>
              <a:t>Liquids (l)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990600"/>
            <a:ext cx="7772400" cy="4604266"/>
          </a:xfrm>
        </p:spPr>
        <p:txBody>
          <a:bodyPr>
            <a:normAutofit fontScale="25000" lnSpcReduction="20000"/>
          </a:bodyPr>
          <a:lstStyle/>
          <a:p>
            <a:pPr marL="68580" indent="0">
              <a:buNone/>
            </a:pPr>
            <a:endParaRPr lang="en-US" sz="6700" dirty="0"/>
          </a:p>
          <a:p>
            <a:r>
              <a:rPr lang="en-US" sz="12800" dirty="0"/>
              <a:t>Molecules can move around (</a:t>
            </a:r>
            <a:r>
              <a:rPr lang="en-US" sz="12800" dirty="0" smtClean="0"/>
              <a:t>fluid) and are </a:t>
            </a:r>
            <a:r>
              <a:rPr lang="en-US" sz="12800" dirty="0"/>
              <a:t>farther apart than in a solid</a:t>
            </a:r>
          </a:p>
          <a:p>
            <a:r>
              <a:rPr lang="en-US" sz="12800" dirty="0"/>
              <a:t>Liquids take the shape of their container</a:t>
            </a:r>
          </a:p>
          <a:p>
            <a:r>
              <a:rPr lang="en-US" sz="12800" dirty="0"/>
              <a:t>Not compressible</a:t>
            </a:r>
          </a:p>
          <a:p>
            <a:r>
              <a:rPr lang="en-US" sz="12800" dirty="0"/>
              <a:t>No definite shape but do have definite </a:t>
            </a:r>
            <a:r>
              <a:rPr lang="en-US" sz="12800" dirty="0" smtClean="0"/>
              <a:t>volume</a:t>
            </a:r>
          </a:p>
          <a:p>
            <a:r>
              <a:rPr lang="en-US" sz="12800" dirty="0" smtClean="0"/>
              <a:t>The </a:t>
            </a:r>
            <a:r>
              <a:rPr lang="en-US" sz="12800" dirty="0"/>
              <a:t>forces of attraction between the molecules are weaker in a liquid than they are in a solid.</a:t>
            </a:r>
          </a:p>
          <a:p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 Deutsch 2003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A94A-3042-48F6-B0D2-2E02539D9F18}" type="slidenum">
              <a:rPr lang="en-US"/>
              <a:pPr/>
              <a:t>6</a:t>
            </a:fld>
            <a:endParaRPr lang="en-US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8802775"/>
              </p:ext>
            </p:extLst>
          </p:nvPr>
        </p:nvGraphicFramePr>
        <p:xfrm>
          <a:off x="6705600" y="5361503"/>
          <a:ext cx="1295400" cy="138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Bitmap Image" r:id="rId3" imgW="1295238" imgH="1380952" progId="Paint.Picture">
                  <p:embed/>
                </p:oleObj>
              </mc:Choice>
              <mc:Fallback>
                <p:oleObj name="Bitmap Image" r:id="rId3" imgW="1295238" imgH="1380952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80"/>
                          </a:clrFrom>
                          <a:clrTo>
                            <a:srgbClr val="FFFF80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5361503"/>
                        <a:ext cx="1295400" cy="1381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7992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7696200" cy="1219200"/>
          </a:xfrm>
        </p:spPr>
        <p:txBody>
          <a:bodyPr/>
          <a:lstStyle/>
          <a:p>
            <a:r>
              <a:rPr lang="en-US" dirty="0"/>
              <a:t>Properties of </a:t>
            </a:r>
            <a:r>
              <a:rPr lang="en-US" dirty="0" smtClean="0"/>
              <a:t>Gases (g)</a:t>
            </a:r>
            <a:endParaRPr lang="en-US" sz="20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7772400" cy="4343400"/>
          </a:xfrm>
        </p:spPr>
        <p:txBody>
          <a:bodyPr>
            <a:noAutofit/>
          </a:bodyPr>
          <a:lstStyle/>
          <a:p>
            <a:r>
              <a:rPr lang="en-US" sz="3200" dirty="0"/>
              <a:t>Molecules fill their container (spread out)</a:t>
            </a:r>
          </a:p>
          <a:p>
            <a:r>
              <a:rPr lang="en-US" sz="3200" dirty="0"/>
              <a:t>Molecules are very far apart</a:t>
            </a:r>
          </a:p>
          <a:p>
            <a:r>
              <a:rPr lang="en-US" sz="3200" dirty="0"/>
              <a:t>Molecules move in straight lines until they hit something (another molecule or wall of the container)</a:t>
            </a:r>
          </a:p>
          <a:p>
            <a:r>
              <a:rPr lang="en-US" sz="3200" dirty="0"/>
              <a:t>No definite shape and </a:t>
            </a:r>
            <a:r>
              <a:rPr lang="en-US" sz="3200" dirty="0" smtClean="0"/>
              <a:t>no </a:t>
            </a:r>
            <a:r>
              <a:rPr lang="en-US" sz="3200" dirty="0"/>
              <a:t>definite </a:t>
            </a:r>
            <a:r>
              <a:rPr lang="en-US" sz="3200" dirty="0" smtClean="0"/>
              <a:t>volume</a:t>
            </a:r>
          </a:p>
          <a:p>
            <a:r>
              <a:rPr lang="en-US" sz="3200" dirty="0" smtClean="0"/>
              <a:t>The </a:t>
            </a:r>
            <a:r>
              <a:rPr lang="en-US" sz="3200" dirty="0"/>
              <a:t>forces of attraction between the molecules are very weak.</a:t>
            </a:r>
          </a:p>
          <a:p>
            <a:endParaRPr lang="en-US" sz="32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 Deutsch 2003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F0BE-28CA-4AC5-B00A-EE0DEDC56D66}" type="slidenum">
              <a:rPr lang="en-US"/>
              <a:pPr/>
              <a:t>7</a:t>
            </a:fld>
            <a:endParaRPr lang="en-US"/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5566812"/>
              </p:ext>
            </p:extLst>
          </p:nvPr>
        </p:nvGraphicFramePr>
        <p:xfrm>
          <a:off x="7543800" y="4267200"/>
          <a:ext cx="1323975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Bitmap Image" r:id="rId3" imgW="1324160" imgH="1448002" progId="Paint.Picture">
                  <p:embed/>
                </p:oleObj>
              </mc:Choice>
              <mc:Fallback>
                <p:oleObj name="Bitmap Image" r:id="rId3" imgW="1324160" imgH="1448002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80"/>
                          </a:clrFrom>
                          <a:clrTo>
                            <a:srgbClr val="FFFF80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4267200"/>
                        <a:ext cx="1323975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372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7696200" cy="1219200"/>
          </a:xfrm>
        </p:spPr>
        <p:txBody>
          <a:bodyPr/>
          <a:lstStyle/>
          <a:p>
            <a:r>
              <a:rPr lang="en-US" dirty="0"/>
              <a:t>Regents Question: 08/02 #16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 Deutsch 2003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DE8C-168C-4A97-B652-E797BA096792}" type="slidenum">
              <a:rPr lang="en-US"/>
              <a:pPr/>
              <a:t>8</a:t>
            </a:fld>
            <a:endParaRPr lang="en-US"/>
          </a:p>
        </p:txBody>
      </p:sp>
      <p:pic>
        <p:nvPicPr>
          <p:cNvPr id="79875" name="Picture 1027" descr="ques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1122363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876" name="Text Box 1028"/>
          <p:cNvSpPr txBox="1">
            <a:spLocks noChangeArrowheads="1"/>
          </p:cNvSpPr>
          <p:nvPr/>
        </p:nvSpPr>
        <p:spPr bwMode="auto">
          <a:xfrm>
            <a:off x="1630363" y="1706563"/>
            <a:ext cx="7513637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NewCaledonia" charset="0"/>
              </a:rPr>
              <a:t>Which statement correctly describes a sample of gas confined in a sealed container?</a:t>
            </a:r>
          </a:p>
          <a:p>
            <a:pPr>
              <a:spcBef>
                <a:spcPct val="50000"/>
              </a:spcBef>
            </a:pPr>
            <a:r>
              <a:rPr lang="en-US">
                <a:latin typeface="NewCaledonia" charset="0"/>
              </a:rPr>
              <a:t>(1) It always has a definite volume, and it takes the shape of the container.</a:t>
            </a:r>
          </a:p>
          <a:p>
            <a:pPr>
              <a:spcBef>
                <a:spcPct val="50000"/>
              </a:spcBef>
            </a:pPr>
            <a:r>
              <a:rPr lang="en-US">
                <a:latin typeface="NewCaledonia" charset="0"/>
              </a:rPr>
              <a:t>(2) It takes the shape and the volume of any container in which it is confined.</a:t>
            </a:r>
          </a:p>
          <a:p>
            <a:pPr>
              <a:spcBef>
                <a:spcPct val="50000"/>
              </a:spcBef>
            </a:pPr>
            <a:r>
              <a:rPr lang="en-US">
                <a:latin typeface="NewCaledonia" charset="0"/>
              </a:rPr>
              <a:t>(3) It has a crystalline structure.</a:t>
            </a:r>
          </a:p>
          <a:p>
            <a:pPr>
              <a:spcBef>
                <a:spcPct val="50000"/>
              </a:spcBef>
            </a:pPr>
            <a:r>
              <a:rPr lang="en-US">
                <a:latin typeface="NewCaledonia" charset="0"/>
              </a:rPr>
              <a:t>(4) It consists of particles arranged in a regular geometric pattern.</a:t>
            </a:r>
          </a:p>
        </p:txBody>
      </p:sp>
      <p:sp>
        <p:nvSpPr>
          <p:cNvPr id="79877" name="WordArt 1029"/>
          <p:cNvSpPr>
            <a:spLocks noChangeArrowheads="1" noChangeShapeType="1" noTextEdit="1"/>
          </p:cNvSpPr>
          <p:nvPr/>
        </p:nvSpPr>
        <p:spPr bwMode="auto">
          <a:xfrm>
            <a:off x="1306513" y="3575050"/>
            <a:ext cx="338137" cy="3381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Wingdings"/>
              </a:rPr>
              <a:t>þ</a:t>
            </a:r>
          </a:p>
        </p:txBody>
      </p:sp>
    </p:spTree>
    <p:extLst>
      <p:ext uri="{BB962C8B-B14F-4D97-AF65-F5344CB8AC3E}">
        <p14:creationId xmlns:p14="http://schemas.microsoft.com/office/powerpoint/2010/main" val="116603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7696200" cy="1219200"/>
          </a:xfrm>
        </p:spPr>
        <p:txBody>
          <a:bodyPr/>
          <a:lstStyle/>
          <a:p>
            <a:r>
              <a:rPr lang="en-US" dirty="0"/>
              <a:t>Regents Question: 06/02 #12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 Deutsch 2003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B4BCD-589B-4948-A9F3-480CD32F9E9B}" type="slidenum">
              <a:rPr lang="en-US"/>
              <a:pPr/>
              <a:t>9</a:t>
            </a:fld>
            <a:endParaRPr lang="en-US"/>
          </a:p>
        </p:txBody>
      </p:sp>
      <p:pic>
        <p:nvPicPr>
          <p:cNvPr id="64515" name="Picture 2051" descr="ques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1122363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516" name="Text Box 2052"/>
          <p:cNvSpPr txBox="1">
            <a:spLocks noChangeArrowheads="1"/>
          </p:cNvSpPr>
          <p:nvPr/>
        </p:nvSpPr>
        <p:spPr bwMode="auto">
          <a:xfrm>
            <a:off x="1447800" y="1765300"/>
            <a:ext cx="69342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latin typeface="NewCaledonia" charset="0"/>
              </a:rPr>
              <a:t>Which 5.0-milliliter sample of NH</a:t>
            </a:r>
            <a:r>
              <a:rPr lang="en-US" baseline="-25000" dirty="0">
                <a:latin typeface="NewCaledonia" charset="0"/>
              </a:rPr>
              <a:t>3</a:t>
            </a:r>
            <a:r>
              <a:rPr lang="en-US" dirty="0">
                <a:latin typeface="NewCaledonia" charset="0"/>
              </a:rPr>
              <a:t> will take the shape of and completely fill a closed 100.0-milliliter container?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NewCaledonia" charset="0"/>
              </a:rPr>
              <a:t>(1) NH</a:t>
            </a:r>
            <a:r>
              <a:rPr lang="en-US" baseline="-25000" dirty="0">
                <a:latin typeface="NewCaledonia" charset="0"/>
              </a:rPr>
              <a:t>3</a:t>
            </a:r>
            <a:r>
              <a:rPr lang="en-US" dirty="0">
                <a:latin typeface="NewCaledonia" charset="0"/>
              </a:rPr>
              <a:t> (s) 		(3) NH</a:t>
            </a:r>
            <a:r>
              <a:rPr lang="en-US" baseline="-25000" dirty="0">
                <a:latin typeface="NewCaledonia" charset="0"/>
              </a:rPr>
              <a:t>3</a:t>
            </a:r>
            <a:r>
              <a:rPr lang="en-US" dirty="0">
                <a:latin typeface="NewCaledonia" charset="0"/>
              </a:rPr>
              <a:t> (g)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NewCaledonia" charset="0"/>
              </a:rPr>
              <a:t>(2) NH</a:t>
            </a:r>
            <a:r>
              <a:rPr lang="en-US" baseline="-25000" dirty="0">
                <a:latin typeface="NewCaledonia" charset="0"/>
              </a:rPr>
              <a:t>3</a:t>
            </a:r>
            <a:r>
              <a:rPr lang="en-US" dirty="0">
                <a:latin typeface="NewCaledonia" charset="0"/>
              </a:rPr>
              <a:t> </a:t>
            </a:r>
            <a:r>
              <a:rPr lang="en-US" dirty="0">
                <a:latin typeface="MathematicalPi-Two" charset="0"/>
              </a:rPr>
              <a:t>(l</a:t>
            </a:r>
            <a:r>
              <a:rPr lang="en-US" dirty="0">
                <a:latin typeface="NewCaledonia" charset="0"/>
              </a:rPr>
              <a:t>)		(4)NH</a:t>
            </a:r>
            <a:r>
              <a:rPr lang="en-US" baseline="-25000" dirty="0">
                <a:latin typeface="NewCaledonia" charset="0"/>
              </a:rPr>
              <a:t>3</a:t>
            </a:r>
            <a:r>
              <a:rPr lang="en-US" dirty="0">
                <a:latin typeface="NewCaledonia" charset="0"/>
              </a:rPr>
              <a:t> (</a:t>
            </a:r>
            <a:r>
              <a:rPr lang="en-US" dirty="0" err="1">
                <a:latin typeface="NewCaledonia" charset="0"/>
              </a:rPr>
              <a:t>aq</a:t>
            </a:r>
            <a:r>
              <a:rPr lang="en-US" dirty="0">
                <a:latin typeface="NewCaledonia" charset="0"/>
              </a:rPr>
              <a:t>)</a:t>
            </a:r>
          </a:p>
        </p:txBody>
      </p:sp>
      <p:sp>
        <p:nvSpPr>
          <p:cNvPr id="64517" name="WordArt 2053"/>
          <p:cNvSpPr>
            <a:spLocks noChangeArrowheads="1" noChangeShapeType="1" noTextEdit="1"/>
          </p:cNvSpPr>
          <p:nvPr/>
        </p:nvSpPr>
        <p:spPr bwMode="auto">
          <a:xfrm>
            <a:off x="3789363" y="2724150"/>
            <a:ext cx="338137" cy="3381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Wingdings"/>
              </a:rPr>
              <a:t>þ</a:t>
            </a:r>
          </a:p>
        </p:txBody>
      </p:sp>
    </p:spTree>
    <p:extLst>
      <p:ext uri="{BB962C8B-B14F-4D97-AF65-F5344CB8AC3E}">
        <p14:creationId xmlns:p14="http://schemas.microsoft.com/office/powerpoint/2010/main" val="1474833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408</TotalTime>
  <Words>1522</Words>
  <Application>Microsoft Office PowerPoint</Application>
  <PresentationFormat>On-screen Show (4:3)</PresentationFormat>
  <Paragraphs>241</Paragraphs>
  <Slides>36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Opulent</vt:lpstr>
      <vt:lpstr>Bitmap Image</vt:lpstr>
      <vt:lpstr>V. Physical Behavior of Matter</vt:lpstr>
      <vt:lpstr>PowerPoint Presentation</vt:lpstr>
      <vt:lpstr>The structure and arrangement of particles and their interactions determine the physical state of a substance at a given temperature and pressure. </vt:lpstr>
      <vt:lpstr>The three phases of matter (solids, liquids, and gases) have different properties. </vt:lpstr>
      <vt:lpstr>Properties of Solids (s)</vt:lpstr>
      <vt:lpstr>Properties of Liquids (l)</vt:lpstr>
      <vt:lpstr>Properties of Gases (g)</vt:lpstr>
      <vt:lpstr>Regents Question: 08/02 #16</vt:lpstr>
      <vt:lpstr>Regents Question: 06/02 #12</vt:lpstr>
      <vt:lpstr>Regents Question: 06/03 #16</vt:lpstr>
      <vt:lpstr>Coffee and soup are both matter but …</vt:lpstr>
      <vt:lpstr>A pure substance  has a constant composition and constant properties throughout a given sample, and from sample to sample. </vt:lpstr>
      <vt:lpstr>Mixtures are composed of two or more different substances that can be separated by physical means.</vt:lpstr>
      <vt:lpstr>Matter can look like the following diagrams</vt:lpstr>
      <vt:lpstr>Using particle diagrams to represent elements, compounds and mixtures.</vt:lpstr>
      <vt:lpstr>Elements  *substances that are composed of atoms that have the same atomic number.  *cannot be broken down by chemical change.  *Elements are represented by chemical symbols with the first letter of the symbol is always a capital letter the rest are lower case </vt:lpstr>
      <vt:lpstr>Some elements are diatomic. They come in pairs when not combined with other elements. </vt:lpstr>
      <vt:lpstr>Compounds are substances that are composed of two or more different elements chemically combined. </vt:lpstr>
      <vt:lpstr>Regents Question: 08/02 #6</vt:lpstr>
      <vt:lpstr>When different substances are mixed together, a homogeneous or heterogeneous mixture is formed.</vt:lpstr>
      <vt:lpstr>PowerPoint Presentation</vt:lpstr>
      <vt:lpstr>Heterogeneous mixture proportions of components in a mixture can be varied. Each component in a mixture retains its original properties. </vt:lpstr>
      <vt:lpstr>Regents Question: 06/02 #43</vt:lpstr>
      <vt:lpstr>Regents Question: 08/02 #51</vt:lpstr>
      <vt:lpstr>Regents Question: 08/02 #51 Answer</vt:lpstr>
      <vt:lpstr>Regents Question: 06/03 #15</vt:lpstr>
      <vt:lpstr>A physical change results in the rearrangement of existing particles in a substance. A chemical change results in the formation of different substances with changed properties. </vt:lpstr>
      <vt:lpstr>Regents Question: 06/03 #18</vt:lpstr>
      <vt:lpstr>Intermolecular forces created by the unequal distribution of charge result in varying degrees of attraction between molecules. Hydrogen bonding is an example of a strong intermolecular force. (5.2m)</vt:lpstr>
      <vt:lpstr>Hydrogen bonds occur when hydrogen is bonded to a small, highly electronegative atom.</vt:lpstr>
      <vt:lpstr>Physical properties of substances can be explained in terms of chemical bonds and intermolecular forces.</vt:lpstr>
      <vt:lpstr>Differences in properties such as density, particle size, molecular polarity, boiling point and freezing point, and solubility permit physical separation of the components of the mixture. </vt:lpstr>
      <vt:lpstr>PowerPoint Presentation</vt:lpstr>
      <vt:lpstr>Regents Question: 06/03 #9</vt:lpstr>
      <vt:lpstr>Regents Question: 01/04 #12</vt:lpstr>
      <vt:lpstr>Regents Question: 08/02 #7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V. Physical Behavior of Matter</dc:title>
  <dc:creator>Kelly Levy</dc:creator>
  <cp:lastModifiedBy>Kelly Levy</cp:lastModifiedBy>
  <cp:revision>18</cp:revision>
  <dcterms:created xsi:type="dcterms:W3CDTF">2014-06-16T12:58:17Z</dcterms:created>
  <dcterms:modified xsi:type="dcterms:W3CDTF">2017-10-19T12:41:54Z</dcterms:modified>
</cp:coreProperties>
</file>