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133"/>
  </p:notesMasterIdLst>
  <p:sldIdLst>
    <p:sldId id="257" r:id="rId2"/>
    <p:sldId id="259" r:id="rId3"/>
    <p:sldId id="286" r:id="rId4"/>
    <p:sldId id="413" r:id="rId5"/>
    <p:sldId id="415" r:id="rId6"/>
    <p:sldId id="406" r:id="rId7"/>
    <p:sldId id="414" r:id="rId8"/>
    <p:sldId id="284" r:id="rId9"/>
    <p:sldId id="412" r:id="rId10"/>
    <p:sldId id="258" r:id="rId11"/>
    <p:sldId id="264" r:id="rId12"/>
    <p:sldId id="291" r:id="rId13"/>
    <p:sldId id="330" r:id="rId14"/>
    <p:sldId id="331" r:id="rId15"/>
    <p:sldId id="297" r:id="rId16"/>
    <p:sldId id="292" r:id="rId17"/>
    <p:sldId id="293" r:id="rId18"/>
    <p:sldId id="299" r:id="rId19"/>
    <p:sldId id="287" r:id="rId20"/>
    <p:sldId id="296" r:id="rId21"/>
    <p:sldId id="277" r:id="rId22"/>
    <p:sldId id="300" r:id="rId23"/>
    <p:sldId id="401" r:id="rId24"/>
    <p:sldId id="263" r:id="rId25"/>
    <p:sldId id="400" r:id="rId26"/>
    <p:sldId id="402" r:id="rId27"/>
    <p:sldId id="403" r:id="rId28"/>
    <p:sldId id="404" r:id="rId29"/>
    <p:sldId id="405" r:id="rId30"/>
    <p:sldId id="407" r:id="rId31"/>
    <p:sldId id="408" r:id="rId32"/>
    <p:sldId id="393" r:id="rId33"/>
    <p:sldId id="394" r:id="rId34"/>
    <p:sldId id="395" r:id="rId35"/>
    <p:sldId id="397" r:id="rId36"/>
    <p:sldId id="398" r:id="rId37"/>
    <p:sldId id="399" r:id="rId38"/>
    <p:sldId id="289" r:id="rId39"/>
    <p:sldId id="298" r:id="rId40"/>
    <p:sldId id="290" r:id="rId41"/>
    <p:sldId id="360" r:id="rId42"/>
    <p:sldId id="301" r:id="rId43"/>
    <p:sldId id="294" r:id="rId44"/>
    <p:sldId id="265" r:id="rId45"/>
    <p:sldId id="375" r:id="rId46"/>
    <p:sldId id="376" r:id="rId47"/>
    <p:sldId id="363" r:id="rId48"/>
    <p:sldId id="361" r:id="rId49"/>
    <p:sldId id="362" r:id="rId50"/>
    <p:sldId id="364" r:id="rId51"/>
    <p:sldId id="366" r:id="rId52"/>
    <p:sldId id="365" r:id="rId53"/>
    <p:sldId id="368" r:id="rId54"/>
    <p:sldId id="369" r:id="rId55"/>
    <p:sldId id="370" r:id="rId56"/>
    <p:sldId id="367" r:id="rId57"/>
    <p:sldId id="371" r:id="rId58"/>
    <p:sldId id="372" r:id="rId59"/>
    <p:sldId id="373" r:id="rId60"/>
    <p:sldId id="374" r:id="rId61"/>
    <p:sldId id="266" r:id="rId62"/>
    <p:sldId id="273" r:id="rId63"/>
    <p:sldId id="274" r:id="rId64"/>
    <p:sldId id="267" r:id="rId65"/>
    <p:sldId id="358" r:id="rId66"/>
    <p:sldId id="351" r:id="rId67"/>
    <p:sldId id="352" r:id="rId68"/>
    <p:sldId id="353" r:id="rId69"/>
    <p:sldId id="356" r:id="rId70"/>
    <p:sldId id="359" r:id="rId71"/>
    <p:sldId id="409" r:id="rId72"/>
    <p:sldId id="276" r:id="rId73"/>
    <p:sldId id="281" r:id="rId74"/>
    <p:sldId id="302" r:id="rId75"/>
    <p:sldId id="261" r:id="rId76"/>
    <p:sldId id="260" r:id="rId77"/>
    <p:sldId id="304" r:id="rId78"/>
    <p:sldId id="278" r:id="rId79"/>
    <p:sldId id="283" r:id="rId80"/>
    <p:sldId id="268" r:id="rId81"/>
    <p:sldId id="275" r:id="rId82"/>
    <p:sldId id="279" r:id="rId83"/>
    <p:sldId id="282" r:id="rId84"/>
    <p:sldId id="262" r:id="rId85"/>
    <p:sldId id="270" r:id="rId86"/>
    <p:sldId id="272" r:id="rId87"/>
    <p:sldId id="411" r:id="rId88"/>
    <p:sldId id="271" r:id="rId89"/>
    <p:sldId id="410" r:id="rId90"/>
    <p:sldId id="269" r:id="rId91"/>
    <p:sldId id="280" r:id="rId92"/>
    <p:sldId id="285" r:id="rId93"/>
    <p:sldId id="332" r:id="rId94"/>
    <p:sldId id="333" r:id="rId95"/>
    <p:sldId id="334" r:id="rId96"/>
    <p:sldId id="335" r:id="rId97"/>
    <p:sldId id="336" r:id="rId98"/>
    <p:sldId id="337" r:id="rId99"/>
    <p:sldId id="338" r:id="rId100"/>
    <p:sldId id="339" r:id="rId101"/>
    <p:sldId id="340" r:id="rId102"/>
    <p:sldId id="341" r:id="rId103"/>
    <p:sldId id="343" r:id="rId104"/>
    <p:sldId id="344" r:id="rId105"/>
    <p:sldId id="347" r:id="rId106"/>
    <p:sldId id="348" r:id="rId107"/>
    <p:sldId id="349" r:id="rId108"/>
    <p:sldId id="350" r:id="rId109"/>
    <p:sldId id="305" r:id="rId110"/>
    <p:sldId id="306" r:id="rId111"/>
    <p:sldId id="307" r:id="rId112"/>
    <p:sldId id="308" r:id="rId113"/>
    <p:sldId id="309" r:id="rId114"/>
    <p:sldId id="310" r:id="rId115"/>
    <p:sldId id="311" r:id="rId116"/>
    <p:sldId id="312" r:id="rId117"/>
    <p:sldId id="313" r:id="rId118"/>
    <p:sldId id="314" r:id="rId119"/>
    <p:sldId id="315" r:id="rId120"/>
    <p:sldId id="316" r:id="rId121"/>
    <p:sldId id="317" r:id="rId122"/>
    <p:sldId id="318" r:id="rId123"/>
    <p:sldId id="319" r:id="rId124"/>
    <p:sldId id="320" r:id="rId125"/>
    <p:sldId id="329" r:id="rId126"/>
    <p:sldId id="321" r:id="rId127"/>
    <p:sldId id="322" r:id="rId128"/>
    <p:sldId id="323" r:id="rId129"/>
    <p:sldId id="324" r:id="rId130"/>
    <p:sldId id="325" r:id="rId131"/>
    <p:sldId id="326" r:id="rId13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3488" autoAdjust="0"/>
    <p:restoredTop sz="90929"/>
  </p:normalViewPr>
  <p:slideViewPr>
    <p:cSldViewPr snapToGrid="0">
      <p:cViewPr varScale="1">
        <p:scale>
          <a:sx n="92" d="100"/>
          <a:sy n="92" d="100"/>
        </p:scale>
        <p:origin x="-1200" y="-10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image" Target="../media/image19.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image" Target="../media/image1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431CF2-F189-4644-8FB8-041EBB791C5E}" type="slidenum">
              <a:rPr lang="en-US"/>
              <a:pPr/>
              <a:t>‹#›</a:t>
            </a:fld>
            <a:endParaRPr lang="en-US"/>
          </a:p>
        </p:txBody>
      </p:sp>
    </p:spTree>
    <p:extLst>
      <p:ext uri="{BB962C8B-B14F-4D97-AF65-F5344CB8AC3E}">
        <p14:creationId xmlns:p14="http://schemas.microsoft.com/office/powerpoint/2010/main" val="3573188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A5035-729E-474E-97BD-32986AA2190A}" type="slidenum">
              <a:rPr lang="en-US"/>
              <a:pPr/>
              <a:t>77</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685800" y="4343400"/>
            <a:ext cx="5486400" cy="4114800"/>
          </a:xfrm>
        </p:spPr>
        <p:txBody>
          <a:bodyPr/>
          <a:lstStyle/>
          <a:p>
            <a:r>
              <a:rPr lang="en-US"/>
              <a:t>Play tape, demo of tubes and water.  Demo of baseball team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93A677F-558A-410E-AE0E-237A77260B8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J Deutsch 2003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7EF5-B6C5-4547-A35A-FE40E04F81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J Deutsch 2003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8833A-6618-441E-B59D-7A283AF20A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J Deutsch 2003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E39F28-3B73-4707-B04B-450D0474C9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J Deutsch 2003</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3C8D670-908B-4344-8570-D98DBDA47C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J Deutsch 2003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15F00-D6D8-49E2-88C2-9B5501CFB6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J Deutsch 2003</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B44A4-5AEE-411A-8532-EF0FF59ADF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J Deutsch 2003</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439F1-28A0-48CB-AE25-9C0AC716F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 Deutsch 2003</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6BD98B-5C80-464E-A77E-80F4CD3DE5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J Deutsch 2003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F89EF-4121-4335-A245-B79983D174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J Deutsch 2003</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5852-420B-4819-AAE2-E49728335E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r>
              <a:rPr lang="en-US" smtClean="0"/>
              <a:t>J Deutsch 2003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A6D468D-3027-4FD1-B697-47A6BF9E670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2.bin"/><Relationship Id="rId4" Type="http://schemas.openxmlformats.org/officeDocument/2006/relationships/image" Target="../media/image3.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oleObject" Target="../embeddings/oleObject4.bin"/><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4.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5.png"/></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16.png"/></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18.png"/><Relationship Id="rId5" Type="http://schemas.openxmlformats.org/officeDocument/2006/relationships/oleObject" Target="../embeddings/oleObject12.bin"/><Relationship Id="rId4" Type="http://schemas.openxmlformats.org/officeDocument/2006/relationships/image" Target="../media/image17.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20.png"/><Relationship Id="rId5" Type="http://schemas.openxmlformats.org/officeDocument/2006/relationships/oleObject" Target="../embeddings/oleObject14.bin"/><Relationship Id="rId4" Type="http://schemas.openxmlformats.org/officeDocument/2006/relationships/image" Target="../media/image19.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28800" y="2286000"/>
            <a:ext cx="7315200" cy="1143000"/>
          </a:xfrm>
        </p:spPr>
        <p:txBody>
          <a:bodyPr>
            <a:normAutofit fontScale="90000"/>
          </a:bodyPr>
          <a:lstStyle/>
          <a:p>
            <a:pPr algn="ctr"/>
            <a:r>
              <a:rPr lang="en-US" b="1">
                <a:latin typeface="Palatino-Bold" charset="0"/>
              </a:rPr>
              <a:t>VI. Kinetics/Equilibrium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304800"/>
            <a:ext cx="7772400" cy="3505200"/>
          </a:xfrm>
        </p:spPr>
        <p:txBody>
          <a:bodyPr/>
          <a:lstStyle/>
          <a:p>
            <a:r>
              <a:rPr lang="en-US" dirty="0">
                <a:latin typeface="Palatino-Roman" charset="0"/>
              </a:rPr>
              <a:t>Collision theory states that a reaction is most likely to occur if reactant particles collide with the proper energy and orientation. </a:t>
            </a:r>
          </a:p>
        </p:txBody>
      </p:sp>
      <p:sp>
        <p:nvSpPr>
          <p:cNvPr id="7" name="Date Placeholder 3"/>
          <p:cNvSpPr>
            <a:spLocks noGrp="1"/>
          </p:cNvSpPr>
          <p:nvPr>
            <p:ph type="dt" sz="half" idx="10"/>
          </p:nvPr>
        </p:nvSpPr>
        <p:spPr/>
        <p:txBody>
          <a:bodyPr/>
          <a:lstStyle/>
          <a:p>
            <a:r>
              <a:rPr lang="en-US"/>
              <a:t>J Deutsch 2003</a:t>
            </a:r>
          </a:p>
        </p:txBody>
      </p:sp>
      <p:sp>
        <p:nvSpPr>
          <p:cNvPr id="8" name="Slide Number Placeholder 5"/>
          <p:cNvSpPr>
            <a:spLocks noGrp="1"/>
          </p:cNvSpPr>
          <p:nvPr>
            <p:ph type="sldNum" sz="quarter" idx="12"/>
          </p:nvPr>
        </p:nvSpPr>
        <p:spPr/>
        <p:txBody>
          <a:bodyPr/>
          <a:lstStyle/>
          <a:p>
            <a:fld id="{3DB2AEA9-EEE1-4061-B34F-2364243C449E}" type="slidenum">
              <a:rPr lang="en-US"/>
              <a:pPr/>
              <a:t>10</a:t>
            </a:fld>
            <a:endParaRPr lang="en-US"/>
          </a:p>
        </p:txBody>
      </p:sp>
      <p:graphicFrame>
        <p:nvGraphicFramePr>
          <p:cNvPr id="4099" name="Object 3"/>
          <p:cNvGraphicFramePr>
            <a:graphicFrameLocks noChangeAspect="1"/>
          </p:cNvGraphicFramePr>
          <p:nvPr/>
        </p:nvGraphicFramePr>
        <p:xfrm>
          <a:off x="1371600" y="3479800"/>
          <a:ext cx="2895600" cy="2552700"/>
        </p:xfrm>
        <a:graphic>
          <a:graphicData uri="http://schemas.openxmlformats.org/presentationml/2006/ole">
            <mc:AlternateContent xmlns:mc="http://schemas.openxmlformats.org/markup-compatibility/2006">
              <mc:Choice xmlns:v="urn:schemas-microsoft-com:vml" Requires="v">
                <p:oleObj spid="_x0000_s4144" name="Bitmap Image" r:id="rId3" imgW="1933333" imgH="1704762" progId="Paint.Picture">
                  <p:embed/>
                </p:oleObj>
              </mc:Choice>
              <mc:Fallback>
                <p:oleObj name="Bitmap Image" r:id="rId3" imgW="1933333" imgH="1704762" progId="Paint.Picture">
                  <p:embed/>
                  <p:pic>
                    <p:nvPicPr>
                      <p:cNvPr id="0" name="Object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71600" y="3479800"/>
                        <a:ext cx="2895600" cy="255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1" name="Object 5"/>
          <p:cNvGraphicFramePr>
            <a:graphicFrameLocks noChangeAspect="1"/>
          </p:cNvGraphicFramePr>
          <p:nvPr/>
        </p:nvGraphicFramePr>
        <p:xfrm>
          <a:off x="5573713" y="3209925"/>
          <a:ext cx="2209800" cy="2895600"/>
        </p:xfrm>
        <a:graphic>
          <a:graphicData uri="http://schemas.openxmlformats.org/presentationml/2006/ole">
            <mc:AlternateContent xmlns:mc="http://schemas.openxmlformats.org/markup-compatibility/2006">
              <mc:Choice xmlns:v="urn:schemas-microsoft-com:vml" Requires="v">
                <p:oleObj spid="_x0000_s4145" name="Bitmap Image" r:id="rId5" imgW="1476190" imgH="1933333" progId="Paint.Picture">
                  <p:embed/>
                </p:oleObj>
              </mc:Choice>
              <mc:Fallback>
                <p:oleObj name="Bitmap Image" r:id="rId5" imgW="1476190" imgH="1933333" progId="Paint.Picture">
                  <p:embed/>
                  <p:pic>
                    <p:nvPicPr>
                      <p:cNvPr id="0" name="Object 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73713" y="3209925"/>
                        <a:ext cx="2209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2" name="Text Box 6"/>
          <p:cNvSpPr txBox="1">
            <a:spLocks noChangeArrowheads="1"/>
          </p:cNvSpPr>
          <p:nvPr/>
        </p:nvSpPr>
        <p:spPr bwMode="auto">
          <a:xfrm>
            <a:off x="1419225" y="5886450"/>
            <a:ext cx="3124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An ineffective collision reaction does not occur</a:t>
            </a:r>
          </a:p>
        </p:txBody>
      </p:sp>
      <p:sp>
        <p:nvSpPr>
          <p:cNvPr id="4103" name="Text Box 7"/>
          <p:cNvSpPr txBox="1">
            <a:spLocks noChangeArrowheads="1"/>
          </p:cNvSpPr>
          <p:nvPr/>
        </p:nvSpPr>
        <p:spPr bwMode="auto">
          <a:xfrm>
            <a:off x="5075238" y="5892800"/>
            <a:ext cx="3124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An effective collision reaction occurs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 fill="hold"/>
                                        <p:tgtEl>
                                          <p:spTgt spid="4101"/>
                                        </p:tgtEl>
                                        <p:attrNameLst>
                                          <p:attrName>ppt_x</p:attrName>
                                        </p:attrNameLst>
                                      </p:cBhvr>
                                      <p:tavLst>
                                        <p:tav tm="0">
                                          <p:val>
                                            <p:strVal val="1+#ppt_w/2"/>
                                          </p:val>
                                        </p:tav>
                                        <p:tav tm="100000">
                                          <p:val>
                                            <p:strVal val="#ppt_x"/>
                                          </p:val>
                                        </p:tav>
                                      </p:tavLst>
                                    </p:anim>
                                    <p:anim calcmode="lin" valueType="num">
                                      <p:cBhvr additive="base">
                                        <p:cTn id="8" dur="500" fill="hold"/>
                                        <p:tgtEl>
                                          <p:spTgt spid="410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4103"/>
                                        </p:tgtEl>
                                        <p:attrNameLst>
                                          <p:attrName>style.visibility</p:attrName>
                                        </p:attrNameLst>
                                      </p:cBhvr>
                                      <p:to>
                                        <p:strVal val="visible"/>
                                      </p:to>
                                    </p:set>
                                  </p:childTnLst>
                                </p:cTn>
                              </p:par>
                            </p:childTnLst>
                          </p:cTn>
                        </p:par>
                        <p:par>
                          <p:cTn id="12" fill="hold" nodeType="afterGroup">
                            <p:stCondLst>
                              <p:cond delay="1000"/>
                            </p:stCondLst>
                            <p:childTnLst>
                              <p:par>
                                <p:cTn id="13" presetID="2" presetClass="entr" presetSubtype="8" fill="hold" nodeType="afterEffect">
                                  <p:stCondLst>
                                    <p:cond delay="3000"/>
                                  </p:stCondLst>
                                  <p:childTnLst>
                                    <p:set>
                                      <p:cBhvr>
                                        <p:cTn id="14" dur="1" fill="hold">
                                          <p:stCondLst>
                                            <p:cond delay="0"/>
                                          </p:stCondLst>
                                        </p:cTn>
                                        <p:tgtEl>
                                          <p:spTgt spid="4099"/>
                                        </p:tgtEl>
                                        <p:attrNameLst>
                                          <p:attrName>style.visibility</p:attrName>
                                        </p:attrNameLst>
                                      </p:cBhvr>
                                      <p:to>
                                        <p:strVal val="visible"/>
                                      </p:to>
                                    </p:set>
                                    <p:anim calcmode="lin" valueType="num">
                                      <p:cBhvr additive="base">
                                        <p:cTn id="15" dur="500" fill="hold"/>
                                        <p:tgtEl>
                                          <p:spTgt spid="4099"/>
                                        </p:tgtEl>
                                        <p:attrNameLst>
                                          <p:attrName>ppt_x</p:attrName>
                                        </p:attrNameLst>
                                      </p:cBhvr>
                                      <p:tavLst>
                                        <p:tav tm="0">
                                          <p:val>
                                            <p:strVal val="0-#ppt_w/2"/>
                                          </p:val>
                                        </p:tav>
                                        <p:tav tm="100000">
                                          <p:val>
                                            <p:strVal val="#ppt_x"/>
                                          </p:val>
                                        </p:tav>
                                      </p:tavLst>
                                    </p:anim>
                                    <p:anim calcmode="lin" valueType="num">
                                      <p:cBhvr additive="base">
                                        <p:cTn id="16" dur="500" fill="hold"/>
                                        <p:tgtEl>
                                          <p:spTgt spid="4099"/>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4500"/>
                            </p:stCondLst>
                            <p:childTnLst>
                              <p:par>
                                <p:cTn id="18" presetID="1" presetClass="entr" presetSubtype="0" fill="hold" grpId="0" nodeType="afterEffect">
                                  <p:stCondLst>
                                    <p:cond delay="0"/>
                                  </p:stCondLst>
                                  <p:childTnLst>
                                    <p:set>
                                      <p:cBhvr>
                                        <p:cTn id="19" dur="1" fill="hold">
                                          <p:stCondLst>
                                            <p:cond delay="499"/>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4103"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609600" y="3886200"/>
            <a:ext cx="7772400" cy="1470025"/>
          </a:xfrm>
        </p:spPr>
        <p:txBody>
          <a:bodyPr>
            <a:normAutofit fontScale="90000"/>
          </a:bodyPr>
          <a:lstStyle/>
          <a:p>
            <a:r>
              <a:rPr lang="en-US" sz="5400">
                <a:sym typeface="Symbol" pitchFamily="18" charset="2"/>
              </a:rPr>
              <a:t>A + B  C + D + heat</a:t>
            </a:r>
          </a:p>
        </p:txBody>
      </p:sp>
      <p:sp>
        <p:nvSpPr>
          <p:cNvPr id="92163" name="Rectangle 3"/>
          <p:cNvSpPr>
            <a:spLocks noGrp="1" noChangeArrowheads="1"/>
          </p:cNvSpPr>
          <p:nvPr>
            <p:ph type="subTitle" idx="1"/>
          </p:nvPr>
        </p:nvSpPr>
        <p:spPr>
          <a:xfrm>
            <a:off x="762000" y="914400"/>
            <a:ext cx="7772400" cy="2438400"/>
          </a:xfrm>
        </p:spPr>
        <p:txBody>
          <a:bodyPr/>
          <a:lstStyle/>
          <a:p>
            <a:r>
              <a:rPr lang="en-US" sz="4400">
                <a:sym typeface="Symbol" pitchFamily="18" charset="2"/>
              </a:rPr>
              <a:t>Exothermic Reaction.  Heat term is on product side.</a:t>
            </a:r>
            <a:endParaRPr lang="en-US" sz="4400" baseline="-25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609600" y="3886200"/>
            <a:ext cx="7772400" cy="1470025"/>
          </a:xfrm>
        </p:spPr>
        <p:txBody>
          <a:bodyPr>
            <a:normAutofit fontScale="90000"/>
          </a:bodyPr>
          <a:lstStyle/>
          <a:p>
            <a:r>
              <a:rPr lang="en-US" sz="5400">
                <a:sym typeface="Symbol" pitchFamily="18" charset="2"/>
              </a:rPr>
              <a:t>A + B + heat  C + D</a:t>
            </a:r>
          </a:p>
        </p:txBody>
      </p:sp>
      <p:sp>
        <p:nvSpPr>
          <p:cNvPr id="93187" name="Rectangle 3"/>
          <p:cNvSpPr>
            <a:spLocks noGrp="1" noChangeArrowheads="1"/>
          </p:cNvSpPr>
          <p:nvPr>
            <p:ph type="subTitle" idx="1"/>
          </p:nvPr>
        </p:nvSpPr>
        <p:spPr>
          <a:xfrm>
            <a:off x="762000" y="914400"/>
            <a:ext cx="7772400" cy="2438400"/>
          </a:xfrm>
        </p:spPr>
        <p:txBody>
          <a:bodyPr/>
          <a:lstStyle/>
          <a:p>
            <a:r>
              <a:rPr lang="en-US" sz="4400">
                <a:sym typeface="Symbol" pitchFamily="18" charset="2"/>
              </a:rPr>
              <a:t>Endothermic Reaction.  Heat term is on reactant side.</a:t>
            </a:r>
            <a:endParaRPr lang="en-US" sz="4400" baseline="-25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609600" y="3886200"/>
            <a:ext cx="7772400" cy="1470025"/>
          </a:xfrm>
        </p:spPr>
        <p:txBody>
          <a:bodyPr/>
          <a:lstStyle/>
          <a:p>
            <a:r>
              <a:rPr lang="en-US" sz="4800">
                <a:sym typeface="Symbol" pitchFamily="18" charset="2"/>
              </a:rPr>
              <a:t>Which phase change is endothermic?</a:t>
            </a:r>
          </a:p>
        </p:txBody>
      </p:sp>
      <p:sp>
        <p:nvSpPr>
          <p:cNvPr id="94211" name="Rectangle 3"/>
          <p:cNvSpPr>
            <a:spLocks noGrp="1" noChangeArrowheads="1"/>
          </p:cNvSpPr>
          <p:nvPr>
            <p:ph type="subTitle" idx="1"/>
          </p:nvPr>
        </p:nvSpPr>
        <p:spPr>
          <a:xfrm>
            <a:off x="457200" y="609600"/>
            <a:ext cx="8001000" cy="2743200"/>
          </a:xfrm>
        </p:spPr>
        <p:txBody>
          <a:bodyPr/>
          <a:lstStyle/>
          <a:p>
            <a:pPr marL="609600" indent="-609600">
              <a:lnSpc>
                <a:spcPct val="90000"/>
              </a:lnSpc>
              <a:buFontTx/>
              <a:buAutoNum type="alphaLcParenR"/>
            </a:pPr>
            <a:r>
              <a:rPr lang="en-US" sz="4000">
                <a:sym typeface="Symbol" pitchFamily="18" charset="2"/>
              </a:rPr>
              <a:t>Gas to liquid</a:t>
            </a:r>
          </a:p>
          <a:p>
            <a:pPr marL="609600" indent="-609600">
              <a:lnSpc>
                <a:spcPct val="90000"/>
              </a:lnSpc>
              <a:buFontTx/>
              <a:buAutoNum type="alphaLcParenR"/>
            </a:pPr>
            <a:r>
              <a:rPr lang="en-US" sz="4000">
                <a:sym typeface="Symbol" pitchFamily="18" charset="2"/>
              </a:rPr>
              <a:t>Gas to solid</a:t>
            </a:r>
          </a:p>
          <a:p>
            <a:pPr marL="609600" indent="-609600">
              <a:lnSpc>
                <a:spcPct val="90000"/>
              </a:lnSpc>
              <a:buFontTx/>
              <a:buAutoNum type="alphaLcParenR"/>
            </a:pPr>
            <a:r>
              <a:rPr lang="en-US" sz="4000">
                <a:sym typeface="Symbol" pitchFamily="18" charset="2"/>
              </a:rPr>
              <a:t>Solid to gas</a:t>
            </a:r>
          </a:p>
          <a:p>
            <a:pPr marL="609600" indent="-609600">
              <a:lnSpc>
                <a:spcPct val="90000"/>
              </a:lnSpc>
              <a:buFontTx/>
              <a:buAutoNum type="alphaLcParenR"/>
            </a:pPr>
            <a:r>
              <a:rPr lang="en-US" sz="4000">
                <a:sym typeface="Symbol" pitchFamily="18" charset="2"/>
              </a:rPr>
              <a:t>Liquid to solid</a:t>
            </a:r>
          </a:p>
        </p:txBody>
      </p:sp>
      <p:sp>
        <p:nvSpPr>
          <p:cNvPr id="94212" name="Oval 4"/>
          <p:cNvSpPr>
            <a:spLocks noChangeArrowheads="1"/>
          </p:cNvSpPr>
          <p:nvPr/>
        </p:nvSpPr>
        <p:spPr bwMode="auto">
          <a:xfrm>
            <a:off x="838200" y="1752600"/>
            <a:ext cx="3276600" cy="1066800"/>
          </a:xfrm>
          <a:prstGeom prst="ellipse">
            <a:avLst/>
          </a:pr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609600" y="3886200"/>
            <a:ext cx="7772400" cy="1470025"/>
          </a:xfrm>
        </p:spPr>
        <p:txBody>
          <a:bodyPr>
            <a:normAutofit fontScale="90000"/>
          </a:bodyPr>
          <a:lstStyle/>
          <a:p>
            <a:r>
              <a:rPr lang="en-US" sz="4800">
                <a:sym typeface="Symbol" pitchFamily="18" charset="2"/>
              </a:rPr>
              <a:t>A reaction occurs in water &amp; the temperature of the water increases.  </a:t>
            </a:r>
            <a:br>
              <a:rPr lang="en-US" sz="4800">
                <a:sym typeface="Symbol" pitchFamily="18" charset="2"/>
              </a:rPr>
            </a:br>
            <a:r>
              <a:rPr lang="en-US" sz="4800">
                <a:sym typeface="Symbol" pitchFamily="18" charset="2"/>
              </a:rPr>
              <a:t>Endo or Exo?</a:t>
            </a:r>
          </a:p>
        </p:txBody>
      </p:sp>
      <p:sp>
        <p:nvSpPr>
          <p:cNvPr id="96259" name="Rectangle 3"/>
          <p:cNvSpPr>
            <a:spLocks noGrp="1" noChangeArrowheads="1"/>
          </p:cNvSpPr>
          <p:nvPr>
            <p:ph type="subTitle" idx="1"/>
          </p:nvPr>
        </p:nvSpPr>
        <p:spPr>
          <a:xfrm>
            <a:off x="457200" y="609600"/>
            <a:ext cx="8001000" cy="2743200"/>
          </a:xfrm>
        </p:spPr>
        <p:txBody>
          <a:bodyPr/>
          <a:lstStyle/>
          <a:p>
            <a:pPr marL="609600" indent="-609600">
              <a:buClr>
                <a:schemeClr val="tx1"/>
              </a:buClr>
            </a:pPr>
            <a:r>
              <a:rPr lang="en-US" sz="4400">
                <a:sym typeface="Symbol" pitchFamily="18" charset="2"/>
              </a:rPr>
              <a:t>Exothermic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09600" y="3886200"/>
            <a:ext cx="7772400" cy="1470025"/>
          </a:xfrm>
        </p:spPr>
        <p:txBody>
          <a:bodyPr>
            <a:normAutofit fontScale="90000"/>
          </a:bodyPr>
          <a:lstStyle/>
          <a:p>
            <a:r>
              <a:rPr lang="en-US" sz="4800">
                <a:sym typeface="Symbol" pitchFamily="18" charset="2"/>
              </a:rPr>
              <a:t>A reaction occurs in water &amp; the temperature of the water decreases.  </a:t>
            </a:r>
            <a:br>
              <a:rPr lang="en-US" sz="4800">
                <a:sym typeface="Symbol" pitchFamily="18" charset="2"/>
              </a:rPr>
            </a:br>
            <a:r>
              <a:rPr lang="en-US" sz="4800">
                <a:sym typeface="Symbol" pitchFamily="18" charset="2"/>
              </a:rPr>
              <a:t>Endo or Exo?</a:t>
            </a:r>
          </a:p>
        </p:txBody>
      </p:sp>
      <p:sp>
        <p:nvSpPr>
          <p:cNvPr id="97283" name="Rectangle 3"/>
          <p:cNvSpPr>
            <a:spLocks noGrp="1" noChangeArrowheads="1"/>
          </p:cNvSpPr>
          <p:nvPr>
            <p:ph type="subTitle" idx="1"/>
          </p:nvPr>
        </p:nvSpPr>
        <p:spPr>
          <a:xfrm>
            <a:off x="457200" y="609600"/>
            <a:ext cx="8001000" cy="2743200"/>
          </a:xfrm>
        </p:spPr>
        <p:txBody>
          <a:bodyPr/>
          <a:lstStyle/>
          <a:p>
            <a:pPr marL="609600" indent="-609600">
              <a:buClr>
                <a:schemeClr val="tx1"/>
              </a:buClr>
            </a:pPr>
            <a:r>
              <a:rPr lang="en-US" sz="4400">
                <a:sym typeface="Symbol" pitchFamily="18" charset="2"/>
              </a:rPr>
              <a:t>Endothermic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304800" y="3962400"/>
            <a:ext cx="8229600" cy="1447800"/>
          </a:xfrm>
        </p:spPr>
        <p:txBody>
          <a:bodyPr/>
          <a:lstStyle/>
          <a:p>
            <a:r>
              <a:rPr lang="en-US" sz="4800">
                <a:sym typeface="Symbol" pitchFamily="18" charset="2"/>
              </a:rPr>
              <a:t>Entropy</a:t>
            </a:r>
          </a:p>
        </p:txBody>
      </p:sp>
      <p:sp>
        <p:nvSpPr>
          <p:cNvPr id="100355" name="Rectangle 3"/>
          <p:cNvSpPr>
            <a:spLocks noGrp="1" noChangeArrowheads="1"/>
          </p:cNvSpPr>
          <p:nvPr>
            <p:ph type="subTitle" idx="1"/>
          </p:nvPr>
        </p:nvSpPr>
        <p:spPr>
          <a:xfrm>
            <a:off x="228600" y="533400"/>
            <a:ext cx="8686800" cy="2819400"/>
          </a:xfrm>
        </p:spPr>
        <p:txBody>
          <a:bodyPr/>
          <a:lstStyle/>
          <a:p>
            <a:pPr marL="609600" indent="-609600">
              <a:buClr>
                <a:schemeClr val="tx1"/>
              </a:buClr>
            </a:pPr>
            <a:r>
              <a:rPr lang="en-US" sz="4400">
                <a:sym typeface="Symbol" pitchFamily="18" charset="2"/>
              </a:rPr>
              <a:t>Degree of disorder or chaos in a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304800" y="3962400"/>
            <a:ext cx="8229600" cy="1447800"/>
          </a:xfrm>
        </p:spPr>
        <p:txBody>
          <a:bodyPr/>
          <a:lstStyle/>
          <a:p>
            <a:r>
              <a:rPr lang="en-US" sz="4800">
                <a:sym typeface="Symbol" pitchFamily="18" charset="2"/>
              </a:rPr>
              <a:t>Entropy</a:t>
            </a:r>
          </a:p>
        </p:txBody>
      </p:sp>
      <p:sp>
        <p:nvSpPr>
          <p:cNvPr id="101379" name="Rectangle 3"/>
          <p:cNvSpPr>
            <a:spLocks noGrp="1" noChangeArrowheads="1"/>
          </p:cNvSpPr>
          <p:nvPr>
            <p:ph type="subTitle" idx="1"/>
          </p:nvPr>
        </p:nvSpPr>
        <p:spPr>
          <a:xfrm>
            <a:off x="228600" y="533400"/>
            <a:ext cx="8686800" cy="2819400"/>
          </a:xfrm>
        </p:spPr>
        <p:txBody>
          <a:bodyPr/>
          <a:lstStyle/>
          <a:p>
            <a:pPr marL="609600" indent="-609600">
              <a:buClr>
                <a:schemeClr val="tx1"/>
              </a:buClr>
            </a:pPr>
            <a:r>
              <a:rPr lang="en-US" sz="4400">
                <a:sym typeface="Symbol" pitchFamily="18" charset="2"/>
              </a:rPr>
              <a:t>The more degrees of freedom a system has, the higher the entropy.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304800" y="3962400"/>
            <a:ext cx="8229600" cy="1447800"/>
          </a:xfrm>
        </p:spPr>
        <p:txBody>
          <a:bodyPr/>
          <a:lstStyle/>
          <a:p>
            <a:r>
              <a:rPr lang="en-US" sz="4800">
                <a:sym typeface="Symbol" pitchFamily="18" charset="2"/>
              </a:rPr>
              <a:t>S</a:t>
            </a:r>
          </a:p>
        </p:txBody>
      </p:sp>
      <p:sp>
        <p:nvSpPr>
          <p:cNvPr id="102403" name="Rectangle 3"/>
          <p:cNvSpPr>
            <a:spLocks noGrp="1" noChangeArrowheads="1"/>
          </p:cNvSpPr>
          <p:nvPr>
            <p:ph type="subTitle" idx="1"/>
          </p:nvPr>
        </p:nvSpPr>
        <p:spPr>
          <a:xfrm>
            <a:off x="228600" y="1219200"/>
            <a:ext cx="8610600" cy="1828800"/>
          </a:xfrm>
        </p:spPr>
        <p:txBody>
          <a:bodyPr/>
          <a:lstStyle/>
          <a:p>
            <a:pPr marL="609600" indent="-609600">
              <a:buClr>
                <a:schemeClr val="tx1"/>
              </a:buClr>
            </a:pPr>
            <a:r>
              <a:rPr lang="en-US" sz="4400">
                <a:sym typeface="Symbol" pitchFamily="18" charset="2"/>
              </a:rPr>
              <a:t>Entropy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304800" y="3962400"/>
            <a:ext cx="8229600" cy="1447800"/>
          </a:xfrm>
        </p:spPr>
        <p:txBody>
          <a:bodyPr/>
          <a:lstStyle/>
          <a:p>
            <a:r>
              <a:rPr lang="en-US" sz="4800">
                <a:sym typeface="Symbol" pitchFamily="18" charset="2"/>
              </a:rPr>
              <a:t>H</a:t>
            </a:r>
          </a:p>
        </p:txBody>
      </p:sp>
      <p:sp>
        <p:nvSpPr>
          <p:cNvPr id="103427" name="Rectangle 3"/>
          <p:cNvSpPr>
            <a:spLocks noGrp="1" noChangeArrowheads="1"/>
          </p:cNvSpPr>
          <p:nvPr>
            <p:ph type="subTitle" idx="1"/>
          </p:nvPr>
        </p:nvSpPr>
        <p:spPr>
          <a:xfrm>
            <a:off x="228600" y="1219200"/>
            <a:ext cx="8610600" cy="2057400"/>
          </a:xfrm>
        </p:spPr>
        <p:txBody>
          <a:bodyPr/>
          <a:lstStyle/>
          <a:p>
            <a:pPr marL="609600" indent="-609600">
              <a:lnSpc>
                <a:spcPct val="90000"/>
              </a:lnSpc>
              <a:buClr>
                <a:schemeClr val="tx1"/>
              </a:buClr>
            </a:pPr>
            <a:r>
              <a:rPr lang="en-US" sz="4000">
                <a:sym typeface="Symbol" pitchFamily="18" charset="2"/>
              </a:rPr>
              <a:t>Enthalpy </a:t>
            </a:r>
          </a:p>
          <a:p>
            <a:pPr marL="609600" indent="-609600">
              <a:lnSpc>
                <a:spcPct val="90000"/>
              </a:lnSpc>
              <a:buClr>
                <a:schemeClr val="tx1"/>
              </a:buClr>
            </a:pPr>
            <a:r>
              <a:rPr lang="en-US" sz="4000">
                <a:sym typeface="Symbol" pitchFamily="18" charset="2"/>
              </a:rPr>
              <a:t>or </a:t>
            </a:r>
          </a:p>
          <a:p>
            <a:pPr marL="609600" indent="-609600">
              <a:lnSpc>
                <a:spcPct val="90000"/>
              </a:lnSpc>
              <a:buClr>
                <a:schemeClr val="tx1"/>
              </a:buClr>
            </a:pPr>
            <a:r>
              <a:rPr lang="en-US" sz="4000">
                <a:sym typeface="Symbol" pitchFamily="18" charset="2"/>
              </a:rPr>
              <a:t>Chemical Potential Energy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609600" y="4267200"/>
            <a:ext cx="7772400" cy="1470025"/>
          </a:xfrm>
        </p:spPr>
        <p:txBody>
          <a:bodyPr>
            <a:normAutofit fontScale="90000"/>
          </a:bodyPr>
          <a:lstStyle/>
          <a:p>
            <a:r>
              <a:rPr lang="en-US" sz="5400"/>
              <a:t>Conditions for Equilibrium</a:t>
            </a:r>
          </a:p>
        </p:txBody>
      </p:sp>
      <p:sp>
        <p:nvSpPr>
          <p:cNvPr id="57347" name="Rectangle 3"/>
          <p:cNvSpPr>
            <a:spLocks noGrp="1" noChangeArrowheads="1"/>
          </p:cNvSpPr>
          <p:nvPr>
            <p:ph type="subTitle" idx="1"/>
          </p:nvPr>
        </p:nvSpPr>
        <p:spPr>
          <a:xfrm>
            <a:off x="1295400" y="1219200"/>
            <a:ext cx="6400800" cy="1752600"/>
          </a:xfrm>
        </p:spPr>
        <p:txBody>
          <a:bodyPr/>
          <a:lstStyle/>
          <a:p>
            <a:r>
              <a:rPr lang="en-US" sz="4400"/>
              <a:t>2-way process</a:t>
            </a:r>
          </a:p>
          <a:p>
            <a:r>
              <a:rPr lang="en-US" sz="4400"/>
              <a:t>Closed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81125" y="304800"/>
            <a:ext cx="7610475" cy="4800600"/>
          </a:xfrm>
        </p:spPr>
        <p:txBody>
          <a:bodyPr/>
          <a:lstStyle/>
          <a:p>
            <a:r>
              <a:rPr lang="en-US" dirty="0">
                <a:latin typeface="Palatino-Roman" charset="0"/>
              </a:rPr>
              <a:t>Energy released or absorbed during a chemical reaction (heat of reaction-</a:t>
            </a:r>
            <a:r>
              <a:rPr lang="en-US" dirty="0">
                <a:latin typeface="Palatino-Roman" charset="0"/>
                <a:sym typeface="Symbol" pitchFamily="18" charset="2"/>
              </a:rPr>
              <a:t>H</a:t>
            </a:r>
            <a:r>
              <a:rPr lang="en-US" sz="3600" dirty="0">
                <a:solidFill>
                  <a:schemeClr val="tx1"/>
                </a:solidFill>
                <a:sym typeface="Symbol" pitchFamily="18" charset="2"/>
              </a:rPr>
              <a:t> </a:t>
            </a:r>
            <a:r>
              <a:rPr lang="en-US" dirty="0">
                <a:latin typeface="Palatino-Roman" charset="0"/>
              </a:rPr>
              <a:t>) is equal to the difference between the potential energy of the products and the potential energy of the reactants. </a:t>
            </a:r>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89A0509D-D0C5-4BB0-809F-674C44315E5E}" type="slidenum">
              <a:rPr lang="en-US"/>
              <a:pPr/>
              <a:t>11</a:t>
            </a:fld>
            <a:endParaRPr lang="en-US"/>
          </a:p>
        </p:txBody>
      </p:sp>
      <p:sp>
        <p:nvSpPr>
          <p:cNvPr id="10243" name="Text Box 3"/>
          <p:cNvSpPr txBox="1">
            <a:spLocks noChangeArrowheads="1"/>
          </p:cNvSpPr>
          <p:nvPr/>
        </p:nvSpPr>
        <p:spPr bwMode="auto">
          <a:xfrm>
            <a:off x="1657350" y="5357813"/>
            <a:ext cx="6543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a:sym typeface="Symbol" pitchFamily="18" charset="2"/>
              </a:rPr>
              <a:t>H = PE products – PE reactants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09600" y="4267200"/>
            <a:ext cx="7772400" cy="1470025"/>
          </a:xfrm>
        </p:spPr>
        <p:txBody>
          <a:bodyPr>
            <a:normAutofit fontScale="90000"/>
          </a:bodyPr>
          <a:lstStyle/>
          <a:p>
            <a:r>
              <a:rPr lang="en-US" sz="5400"/>
              <a:t>Dynamic Equilibrium</a:t>
            </a:r>
          </a:p>
        </p:txBody>
      </p:sp>
      <p:sp>
        <p:nvSpPr>
          <p:cNvPr id="58371" name="Rectangle 3"/>
          <p:cNvSpPr>
            <a:spLocks noGrp="1" noChangeArrowheads="1"/>
          </p:cNvSpPr>
          <p:nvPr>
            <p:ph type="subTitle" idx="1"/>
          </p:nvPr>
        </p:nvSpPr>
        <p:spPr>
          <a:xfrm>
            <a:off x="457200" y="1295400"/>
            <a:ext cx="8382000" cy="1752600"/>
          </a:xfrm>
        </p:spPr>
        <p:txBody>
          <a:bodyPr/>
          <a:lstStyle/>
          <a:p>
            <a:pPr>
              <a:lnSpc>
                <a:spcPct val="80000"/>
              </a:lnSpc>
            </a:pPr>
            <a:r>
              <a:rPr lang="en-US" sz="4000"/>
              <a:t>Macroscopic level – looks </a:t>
            </a:r>
            <a:r>
              <a:rPr lang="en-US" sz="4000">
                <a:solidFill>
                  <a:srgbClr val="66FF33"/>
                </a:solidFill>
              </a:rPr>
              <a:t>constant</a:t>
            </a:r>
            <a:r>
              <a:rPr lang="en-US" sz="4000"/>
              <a:t>.</a:t>
            </a:r>
          </a:p>
          <a:p>
            <a:pPr>
              <a:lnSpc>
                <a:spcPct val="80000"/>
              </a:lnSpc>
            </a:pPr>
            <a:r>
              <a:rPr lang="en-US" sz="4000"/>
              <a:t>Microscopic level – lots of 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609600" y="4267200"/>
            <a:ext cx="7772400" cy="1470025"/>
          </a:xfrm>
        </p:spPr>
        <p:txBody>
          <a:bodyPr/>
          <a:lstStyle/>
          <a:p>
            <a:r>
              <a:rPr lang="en-US" sz="5400"/>
              <a:t>Types of Equilibria</a:t>
            </a:r>
          </a:p>
        </p:txBody>
      </p:sp>
      <p:sp>
        <p:nvSpPr>
          <p:cNvPr id="59395" name="Rectangle 3"/>
          <p:cNvSpPr>
            <a:spLocks noGrp="1" noChangeArrowheads="1"/>
          </p:cNvSpPr>
          <p:nvPr>
            <p:ph type="subTitle" idx="1"/>
          </p:nvPr>
        </p:nvSpPr>
        <p:spPr>
          <a:xfrm>
            <a:off x="381000" y="1219200"/>
            <a:ext cx="8382000" cy="3200400"/>
          </a:xfrm>
        </p:spPr>
        <p:txBody>
          <a:bodyPr/>
          <a:lstStyle/>
          <a:p>
            <a:pPr marL="609600" indent="-609600">
              <a:lnSpc>
                <a:spcPct val="90000"/>
              </a:lnSpc>
              <a:buFontTx/>
              <a:buAutoNum type="arabicParenR"/>
            </a:pPr>
            <a:r>
              <a:rPr lang="en-US" sz="3600"/>
              <a:t>Physical:  </a:t>
            </a:r>
          </a:p>
          <a:p>
            <a:pPr marL="990600" lvl="1" indent="-533400">
              <a:lnSpc>
                <a:spcPct val="90000"/>
              </a:lnSpc>
              <a:buFontTx/>
              <a:buAutoNum type="arabicParenR"/>
            </a:pPr>
            <a:r>
              <a:rPr lang="en-US" sz="3200"/>
              <a:t>Phase: closed system </a:t>
            </a:r>
          </a:p>
          <a:p>
            <a:pPr marL="990600" lvl="1" indent="-533400">
              <a:lnSpc>
                <a:spcPct val="90000"/>
              </a:lnSpc>
              <a:buFontTx/>
              <a:buAutoNum type="arabicParenR"/>
            </a:pPr>
            <a:r>
              <a:rPr lang="en-US" sz="3200"/>
              <a:t>Solution: </a:t>
            </a:r>
          </a:p>
          <a:p>
            <a:pPr marL="1371600" lvl="2" indent="-457200">
              <a:lnSpc>
                <a:spcPct val="90000"/>
              </a:lnSpc>
              <a:buFontTx/>
              <a:buAutoNum type="arabicParenR"/>
            </a:pPr>
            <a:r>
              <a:rPr lang="en-US" sz="2800"/>
              <a:t>gas in liquid</a:t>
            </a:r>
          </a:p>
          <a:p>
            <a:pPr marL="1371600" lvl="2" indent="-457200">
              <a:lnSpc>
                <a:spcPct val="90000"/>
              </a:lnSpc>
              <a:buFontTx/>
              <a:buAutoNum type="arabicParenR"/>
            </a:pPr>
            <a:r>
              <a:rPr lang="en-US" sz="2800"/>
              <a:t> solid in liquid (saturated solutions)</a:t>
            </a:r>
          </a:p>
          <a:p>
            <a:pPr marL="609600" indent="-609600">
              <a:lnSpc>
                <a:spcPct val="90000"/>
              </a:lnSpc>
              <a:buFontTx/>
              <a:buAutoNum type="arabicParenR"/>
            </a:pPr>
            <a:r>
              <a:rPr lang="en-US" sz="3600"/>
              <a:t>Chemical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3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3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3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09600" y="4267200"/>
            <a:ext cx="7772400" cy="1470025"/>
          </a:xfrm>
        </p:spPr>
        <p:txBody>
          <a:bodyPr/>
          <a:lstStyle/>
          <a:p>
            <a:r>
              <a:rPr lang="en-US" sz="4800"/>
              <a:t>A solution at equilibrium must be</a:t>
            </a:r>
          </a:p>
        </p:txBody>
      </p:sp>
      <p:sp>
        <p:nvSpPr>
          <p:cNvPr id="60419" name="Rectangle 3"/>
          <p:cNvSpPr>
            <a:spLocks noGrp="1" noChangeArrowheads="1"/>
          </p:cNvSpPr>
          <p:nvPr>
            <p:ph type="subTitle" idx="1"/>
          </p:nvPr>
        </p:nvSpPr>
        <p:spPr>
          <a:xfrm>
            <a:off x="457200" y="1295400"/>
            <a:ext cx="8382000" cy="1752600"/>
          </a:xfrm>
        </p:spPr>
        <p:txBody>
          <a:bodyPr/>
          <a:lstStyle/>
          <a:p>
            <a:pPr marL="609600" indent="-609600">
              <a:buClr>
                <a:schemeClr val="tx1"/>
              </a:buClr>
            </a:pPr>
            <a:r>
              <a:rPr lang="en-US" sz="4800"/>
              <a:t>Saturated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609600" y="4267200"/>
            <a:ext cx="7772400" cy="1470025"/>
          </a:xfrm>
        </p:spPr>
        <p:txBody>
          <a:bodyPr/>
          <a:lstStyle/>
          <a:p>
            <a:r>
              <a:rPr lang="en-US" sz="5400"/>
              <a:t>Phase Equilibrium</a:t>
            </a:r>
          </a:p>
        </p:txBody>
      </p:sp>
      <p:sp>
        <p:nvSpPr>
          <p:cNvPr id="61443" name="Rectangle 3"/>
          <p:cNvSpPr>
            <a:spLocks noGrp="1" noChangeArrowheads="1"/>
          </p:cNvSpPr>
          <p:nvPr>
            <p:ph type="subTitle" idx="1"/>
          </p:nvPr>
        </p:nvSpPr>
        <p:spPr>
          <a:xfrm>
            <a:off x="1295400" y="1219200"/>
            <a:ext cx="6400800" cy="1752600"/>
          </a:xfrm>
        </p:spPr>
        <p:txBody>
          <a:bodyPr/>
          <a:lstStyle/>
          <a:p>
            <a:r>
              <a:rPr lang="en-US" sz="4400"/>
              <a:t>H</a:t>
            </a:r>
            <a:r>
              <a:rPr lang="en-US" sz="4400" baseline="-25000"/>
              <a:t>2</a:t>
            </a:r>
            <a:r>
              <a:rPr lang="en-US" sz="4400"/>
              <a:t>O(</a:t>
            </a:r>
            <a:r>
              <a:rPr lang="en-US" sz="4400">
                <a:solidFill>
                  <a:srgbClr val="0066CC"/>
                </a:solidFill>
              </a:rPr>
              <a:t>l</a:t>
            </a:r>
            <a:r>
              <a:rPr lang="en-US" sz="4400"/>
              <a:t>) </a:t>
            </a:r>
            <a:r>
              <a:rPr lang="en-US" sz="4400">
                <a:sym typeface="Symbol" pitchFamily="18" charset="2"/>
              </a:rPr>
              <a:t> H</a:t>
            </a:r>
            <a:r>
              <a:rPr lang="en-US" sz="4400" baseline="-25000">
                <a:sym typeface="Symbol" pitchFamily="18" charset="2"/>
              </a:rPr>
              <a:t>2</a:t>
            </a:r>
            <a:r>
              <a:rPr lang="en-US" sz="4400">
                <a:sym typeface="Symbol" pitchFamily="18" charset="2"/>
              </a:rPr>
              <a:t>O(</a:t>
            </a:r>
            <a:r>
              <a:rPr lang="en-US" sz="4400">
                <a:solidFill>
                  <a:srgbClr val="0066CC"/>
                </a:solidFill>
                <a:sym typeface="Symbol" pitchFamily="18" charset="2"/>
              </a:rPr>
              <a:t>g</a:t>
            </a:r>
            <a:r>
              <a:rPr lang="en-US" sz="440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09600" y="4267200"/>
            <a:ext cx="7772400" cy="1470025"/>
          </a:xfrm>
        </p:spPr>
        <p:txBody>
          <a:bodyPr/>
          <a:lstStyle/>
          <a:p>
            <a:r>
              <a:rPr lang="en-US" sz="4800"/>
              <a:t>Solution Equilibrium</a:t>
            </a:r>
            <a:br>
              <a:rPr lang="en-US" sz="4800"/>
            </a:br>
            <a:r>
              <a:rPr lang="en-US" sz="4800"/>
              <a:t>Ionic Cmpd</a:t>
            </a:r>
          </a:p>
        </p:txBody>
      </p:sp>
      <p:sp>
        <p:nvSpPr>
          <p:cNvPr id="62467" name="Rectangle 3"/>
          <p:cNvSpPr>
            <a:spLocks noGrp="1" noChangeArrowheads="1"/>
          </p:cNvSpPr>
          <p:nvPr>
            <p:ph type="subTitle" idx="1"/>
          </p:nvPr>
        </p:nvSpPr>
        <p:spPr>
          <a:xfrm>
            <a:off x="914400" y="1143000"/>
            <a:ext cx="7391400" cy="1447800"/>
          </a:xfrm>
        </p:spPr>
        <p:txBody>
          <a:bodyPr/>
          <a:lstStyle/>
          <a:p>
            <a:r>
              <a:rPr lang="en-US" sz="4400"/>
              <a:t>NaCl(</a:t>
            </a:r>
            <a:r>
              <a:rPr lang="en-US" sz="4400">
                <a:solidFill>
                  <a:srgbClr val="0066CC"/>
                </a:solidFill>
              </a:rPr>
              <a:t>s</a:t>
            </a:r>
            <a:r>
              <a:rPr lang="en-US" sz="4400"/>
              <a:t>) </a:t>
            </a:r>
            <a:r>
              <a:rPr lang="en-US" sz="4400">
                <a:sym typeface="Symbol" pitchFamily="18" charset="2"/>
              </a:rPr>
              <a:t> Na</a:t>
            </a:r>
            <a:r>
              <a:rPr lang="en-US" sz="4400" baseline="30000">
                <a:sym typeface="Symbol" pitchFamily="18" charset="2"/>
              </a:rPr>
              <a:t>+</a:t>
            </a:r>
            <a:r>
              <a:rPr lang="en-US" sz="4400">
                <a:sym typeface="Symbol" pitchFamily="18" charset="2"/>
              </a:rPr>
              <a:t>(</a:t>
            </a:r>
            <a:r>
              <a:rPr lang="en-US" sz="4400">
                <a:solidFill>
                  <a:srgbClr val="0066CC"/>
                </a:solidFill>
                <a:sym typeface="Symbol" pitchFamily="18" charset="2"/>
              </a:rPr>
              <a:t>aq</a:t>
            </a:r>
            <a:r>
              <a:rPr lang="en-US" sz="4400">
                <a:sym typeface="Symbol" pitchFamily="18" charset="2"/>
              </a:rPr>
              <a:t>) + Cl</a:t>
            </a:r>
            <a:r>
              <a:rPr lang="en-US" sz="4400" baseline="30000">
                <a:sym typeface="Symbol" pitchFamily="18" charset="2"/>
              </a:rPr>
              <a:t>-</a:t>
            </a:r>
            <a:r>
              <a:rPr lang="en-US" sz="4400">
                <a:sym typeface="Symbol" pitchFamily="18" charset="2"/>
              </a:rPr>
              <a:t>(</a:t>
            </a:r>
            <a:r>
              <a:rPr lang="en-US" sz="4400">
                <a:solidFill>
                  <a:srgbClr val="0066CC"/>
                </a:solidFill>
                <a:sym typeface="Symbol" pitchFamily="18" charset="2"/>
              </a:rPr>
              <a:t>aq</a:t>
            </a:r>
            <a:r>
              <a:rPr lang="en-US" sz="440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09600" y="4267200"/>
            <a:ext cx="7772400" cy="1470025"/>
          </a:xfrm>
        </p:spPr>
        <p:txBody>
          <a:bodyPr/>
          <a:lstStyle/>
          <a:p>
            <a:r>
              <a:rPr lang="en-US" sz="4800"/>
              <a:t>Solution Equilibrium</a:t>
            </a:r>
            <a:br>
              <a:rPr lang="en-US" sz="4800"/>
            </a:br>
            <a:r>
              <a:rPr lang="en-US" sz="4800"/>
              <a:t>Covalent Cmpd</a:t>
            </a:r>
          </a:p>
        </p:txBody>
      </p:sp>
      <p:sp>
        <p:nvSpPr>
          <p:cNvPr id="63491" name="Rectangle 3"/>
          <p:cNvSpPr>
            <a:spLocks noGrp="1" noChangeArrowheads="1"/>
          </p:cNvSpPr>
          <p:nvPr>
            <p:ph type="subTitle" idx="1"/>
          </p:nvPr>
        </p:nvSpPr>
        <p:spPr>
          <a:xfrm>
            <a:off x="914400" y="1143000"/>
            <a:ext cx="7391400" cy="1447800"/>
          </a:xfrm>
        </p:spPr>
        <p:txBody>
          <a:bodyPr/>
          <a:lstStyle/>
          <a:p>
            <a:r>
              <a:rPr lang="en-US" sz="4400"/>
              <a:t>C</a:t>
            </a:r>
            <a:r>
              <a:rPr lang="en-US" sz="4400" baseline="-25000"/>
              <a:t>6</a:t>
            </a:r>
            <a:r>
              <a:rPr lang="en-US" sz="4400"/>
              <a:t>H</a:t>
            </a:r>
            <a:r>
              <a:rPr lang="en-US" sz="4400" baseline="-25000"/>
              <a:t>12</a:t>
            </a:r>
            <a:r>
              <a:rPr lang="en-US" sz="4400"/>
              <a:t>O</a:t>
            </a:r>
            <a:r>
              <a:rPr lang="en-US" sz="4400" baseline="-25000"/>
              <a:t>6</a:t>
            </a:r>
            <a:r>
              <a:rPr lang="en-US" sz="4400"/>
              <a:t>(</a:t>
            </a:r>
            <a:r>
              <a:rPr lang="en-US" sz="4400">
                <a:solidFill>
                  <a:srgbClr val="0066CC"/>
                </a:solidFill>
              </a:rPr>
              <a:t>s</a:t>
            </a:r>
            <a:r>
              <a:rPr lang="en-US" sz="4400"/>
              <a:t>) </a:t>
            </a:r>
            <a:r>
              <a:rPr lang="en-US" sz="4400">
                <a:sym typeface="Symbol" pitchFamily="18" charset="2"/>
              </a:rPr>
              <a:t> </a:t>
            </a:r>
            <a:r>
              <a:rPr lang="en-US" sz="4400"/>
              <a:t>C</a:t>
            </a:r>
            <a:r>
              <a:rPr lang="en-US" sz="4400" baseline="-25000"/>
              <a:t>6</a:t>
            </a:r>
            <a:r>
              <a:rPr lang="en-US" sz="4400"/>
              <a:t>H</a:t>
            </a:r>
            <a:r>
              <a:rPr lang="en-US" sz="4400" baseline="-25000"/>
              <a:t>12</a:t>
            </a:r>
            <a:r>
              <a:rPr lang="en-US" sz="4400"/>
              <a:t>O</a:t>
            </a:r>
            <a:r>
              <a:rPr lang="en-US" sz="4400" baseline="-25000"/>
              <a:t>6</a:t>
            </a:r>
            <a:r>
              <a:rPr lang="en-US" sz="4400">
                <a:sym typeface="Symbol" pitchFamily="18" charset="2"/>
              </a:rPr>
              <a:t>(</a:t>
            </a:r>
            <a:r>
              <a:rPr lang="en-US" sz="4400">
                <a:solidFill>
                  <a:srgbClr val="0066CC"/>
                </a:solidFill>
                <a:sym typeface="Symbol" pitchFamily="18" charset="2"/>
              </a:rPr>
              <a:t>aq</a:t>
            </a:r>
            <a:r>
              <a:rPr lang="en-US" sz="4400">
                <a:sym typeface="Symbol" pitchFamily="18" charset="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09600" y="4267200"/>
            <a:ext cx="7772400" cy="1470025"/>
          </a:xfrm>
        </p:spPr>
        <p:txBody>
          <a:bodyPr/>
          <a:lstStyle/>
          <a:p>
            <a:r>
              <a:rPr lang="en-US" sz="5400"/>
              <a:t>H</a:t>
            </a:r>
            <a:r>
              <a:rPr lang="en-US" sz="5400" baseline="-25000"/>
              <a:t>2</a:t>
            </a:r>
            <a:r>
              <a:rPr lang="en-US" sz="5400"/>
              <a:t>O(</a:t>
            </a:r>
            <a:r>
              <a:rPr lang="en-US" sz="5400">
                <a:solidFill>
                  <a:srgbClr val="0000FF"/>
                </a:solidFill>
              </a:rPr>
              <a:t>g</a:t>
            </a:r>
            <a:r>
              <a:rPr lang="en-US" sz="5400"/>
              <a:t>) </a:t>
            </a:r>
            <a:r>
              <a:rPr lang="en-US" sz="5400">
                <a:sym typeface="Symbol" pitchFamily="18" charset="2"/>
              </a:rPr>
              <a:t> H</a:t>
            </a:r>
            <a:r>
              <a:rPr lang="en-US" sz="5400" baseline="-25000">
                <a:sym typeface="Symbol" pitchFamily="18" charset="2"/>
              </a:rPr>
              <a:t>2</a:t>
            </a:r>
            <a:r>
              <a:rPr lang="en-US" sz="5400">
                <a:sym typeface="Symbol" pitchFamily="18" charset="2"/>
              </a:rPr>
              <a:t>O(</a:t>
            </a:r>
            <a:r>
              <a:rPr lang="en-US" sz="5400">
                <a:solidFill>
                  <a:srgbClr val="0000FF"/>
                </a:solidFill>
                <a:sym typeface="Symbol" pitchFamily="18" charset="2"/>
              </a:rPr>
              <a:t>l</a:t>
            </a:r>
            <a:r>
              <a:rPr lang="en-US" sz="5400">
                <a:sym typeface="Symbol" pitchFamily="18" charset="2"/>
              </a:rPr>
              <a:t>)</a:t>
            </a:r>
          </a:p>
        </p:txBody>
      </p:sp>
      <p:sp>
        <p:nvSpPr>
          <p:cNvPr id="64515" name="Rectangle 3"/>
          <p:cNvSpPr>
            <a:spLocks noGrp="1" noChangeArrowheads="1"/>
          </p:cNvSpPr>
          <p:nvPr>
            <p:ph type="subTitle" idx="1"/>
          </p:nvPr>
        </p:nvSpPr>
        <p:spPr>
          <a:xfrm>
            <a:off x="914400" y="1143000"/>
            <a:ext cx="7391400" cy="1447800"/>
          </a:xfrm>
        </p:spPr>
        <p:txBody>
          <a:bodyPr/>
          <a:lstStyle/>
          <a:p>
            <a:r>
              <a:rPr lang="en-US" sz="4400"/>
              <a:t>Phase Equilibrium</a:t>
            </a:r>
            <a:endParaRPr lang="en-US" sz="4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09600" y="4267200"/>
            <a:ext cx="7772400" cy="1470025"/>
          </a:xfrm>
        </p:spPr>
        <p:txBody>
          <a:bodyPr>
            <a:normAutofit fontScale="90000"/>
          </a:bodyPr>
          <a:lstStyle/>
          <a:p>
            <a:r>
              <a:rPr lang="en-US" sz="4800"/>
              <a:t>At what temperature can H</a:t>
            </a:r>
            <a:r>
              <a:rPr lang="en-US" sz="4800" baseline="-25000"/>
              <a:t>2</a:t>
            </a:r>
            <a:r>
              <a:rPr lang="en-US" sz="4800"/>
              <a:t>O(s) and H</a:t>
            </a:r>
            <a:r>
              <a:rPr lang="en-US" sz="4800" baseline="-25000"/>
              <a:t>2</a:t>
            </a:r>
            <a:r>
              <a:rPr lang="en-US" sz="4800"/>
              <a:t>O(l) exist in equilibrium?</a:t>
            </a:r>
          </a:p>
        </p:txBody>
      </p:sp>
      <p:sp>
        <p:nvSpPr>
          <p:cNvPr id="65539" name="Rectangle 3"/>
          <p:cNvSpPr>
            <a:spLocks noGrp="1" noChangeArrowheads="1"/>
          </p:cNvSpPr>
          <p:nvPr>
            <p:ph type="subTitle" idx="1"/>
          </p:nvPr>
        </p:nvSpPr>
        <p:spPr>
          <a:xfrm>
            <a:off x="914400" y="1143000"/>
            <a:ext cx="7696200" cy="2590800"/>
          </a:xfrm>
        </p:spPr>
        <p:txBody>
          <a:bodyPr/>
          <a:lstStyle/>
          <a:p>
            <a:r>
              <a:rPr lang="en-US" sz="4400"/>
              <a:t>0</a:t>
            </a:r>
            <a:r>
              <a:rPr lang="en-US" sz="4400">
                <a:sym typeface="Symbol" pitchFamily="18" charset="2"/>
              </a:rPr>
              <a:t>C or 273K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609600" y="4267200"/>
            <a:ext cx="7772400" cy="1470025"/>
          </a:xfrm>
        </p:spPr>
        <p:txBody>
          <a:bodyPr>
            <a:normAutofit fontScale="90000"/>
          </a:bodyPr>
          <a:lstStyle/>
          <a:p>
            <a:r>
              <a:rPr lang="en-US" sz="4800"/>
              <a:t>At what temperature can H</a:t>
            </a:r>
            <a:r>
              <a:rPr lang="en-US" sz="4800" baseline="-25000"/>
              <a:t>2</a:t>
            </a:r>
            <a:r>
              <a:rPr lang="en-US" sz="4800"/>
              <a:t>O(g) and H</a:t>
            </a:r>
            <a:r>
              <a:rPr lang="en-US" sz="4800" baseline="-25000"/>
              <a:t>2</a:t>
            </a:r>
            <a:r>
              <a:rPr lang="en-US" sz="4800"/>
              <a:t>O(l) exist in equilibrium?</a:t>
            </a:r>
          </a:p>
        </p:txBody>
      </p:sp>
      <p:sp>
        <p:nvSpPr>
          <p:cNvPr id="66563" name="Rectangle 3"/>
          <p:cNvSpPr>
            <a:spLocks noGrp="1" noChangeArrowheads="1"/>
          </p:cNvSpPr>
          <p:nvPr>
            <p:ph type="subTitle" idx="1"/>
          </p:nvPr>
        </p:nvSpPr>
        <p:spPr>
          <a:xfrm>
            <a:off x="914400" y="1143000"/>
            <a:ext cx="7696200" cy="2590800"/>
          </a:xfrm>
        </p:spPr>
        <p:txBody>
          <a:bodyPr/>
          <a:lstStyle/>
          <a:p>
            <a:r>
              <a:rPr lang="en-US" sz="4400"/>
              <a:t>100</a:t>
            </a:r>
            <a:r>
              <a:rPr lang="en-US" sz="4400">
                <a:sym typeface="Symbol" pitchFamily="18" charset="2"/>
              </a:rPr>
              <a:t>C or 373K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09600" y="4267200"/>
            <a:ext cx="8229600" cy="1524000"/>
          </a:xfrm>
        </p:spPr>
        <p:txBody>
          <a:bodyPr/>
          <a:lstStyle/>
          <a:p>
            <a:r>
              <a:rPr lang="en-US"/>
              <a:t>NH</a:t>
            </a:r>
            <a:r>
              <a:rPr lang="en-US" baseline="-25000"/>
              <a:t>4</a:t>
            </a:r>
            <a:r>
              <a:rPr lang="en-US"/>
              <a:t>Cl(</a:t>
            </a:r>
            <a:r>
              <a:rPr lang="en-US">
                <a:solidFill>
                  <a:srgbClr val="0066CC"/>
                </a:solidFill>
              </a:rPr>
              <a:t>s</a:t>
            </a:r>
            <a:r>
              <a:rPr lang="en-US"/>
              <a:t>) </a:t>
            </a:r>
            <a:r>
              <a:rPr lang="en-US">
                <a:sym typeface="Symbol" pitchFamily="18" charset="2"/>
              </a:rPr>
              <a:t> NH</a:t>
            </a:r>
            <a:r>
              <a:rPr lang="en-US" baseline="-25000">
                <a:sym typeface="Symbol" pitchFamily="18" charset="2"/>
              </a:rPr>
              <a:t>4</a:t>
            </a:r>
            <a:r>
              <a:rPr lang="en-US" baseline="30000">
                <a:sym typeface="Symbol" pitchFamily="18" charset="2"/>
              </a:rPr>
              <a:t>+</a:t>
            </a:r>
            <a:r>
              <a:rPr lang="en-US">
                <a:sym typeface="Symbol" pitchFamily="18" charset="2"/>
              </a:rPr>
              <a:t>(</a:t>
            </a:r>
            <a:r>
              <a:rPr lang="en-US">
                <a:solidFill>
                  <a:srgbClr val="0066CC"/>
                </a:solidFill>
                <a:sym typeface="Symbol" pitchFamily="18" charset="2"/>
              </a:rPr>
              <a:t>aq</a:t>
            </a:r>
            <a:r>
              <a:rPr lang="en-US">
                <a:sym typeface="Symbol" pitchFamily="18" charset="2"/>
              </a:rPr>
              <a:t>) + Cl</a:t>
            </a:r>
            <a:r>
              <a:rPr lang="en-US" baseline="30000">
                <a:sym typeface="Symbol" pitchFamily="18" charset="2"/>
              </a:rPr>
              <a:t>-</a:t>
            </a:r>
            <a:r>
              <a:rPr lang="en-US">
                <a:sym typeface="Symbol" pitchFamily="18" charset="2"/>
              </a:rPr>
              <a:t>(</a:t>
            </a:r>
            <a:r>
              <a:rPr lang="en-US">
                <a:solidFill>
                  <a:srgbClr val="0066CC"/>
                </a:solidFill>
                <a:sym typeface="Symbol" pitchFamily="18" charset="2"/>
              </a:rPr>
              <a:t>aq</a:t>
            </a:r>
            <a:r>
              <a:rPr lang="en-US">
                <a:sym typeface="Symbol" pitchFamily="18" charset="2"/>
              </a:rPr>
              <a:t>)</a:t>
            </a:r>
          </a:p>
        </p:txBody>
      </p:sp>
      <p:sp>
        <p:nvSpPr>
          <p:cNvPr id="67587" name="Rectangle 3"/>
          <p:cNvSpPr>
            <a:spLocks noGrp="1" noChangeArrowheads="1"/>
          </p:cNvSpPr>
          <p:nvPr>
            <p:ph type="subTitle" idx="1"/>
          </p:nvPr>
        </p:nvSpPr>
        <p:spPr>
          <a:xfrm>
            <a:off x="914400" y="1143000"/>
            <a:ext cx="7391400" cy="1447800"/>
          </a:xfrm>
        </p:spPr>
        <p:txBody>
          <a:bodyPr/>
          <a:lstStyle/>
          <a:p>
            <a:r>
              <a:rPr lang="en-US" sz="4400"/>
              <a:t>Solution Equilibrium</a:t>
            </a:r>
            <a:endParaRPr lang="en-US" sz="4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a:t>Enthalpy (</a:t>
            </a:r>
            <a:r>
              <a:rPr lang="en-US">
                <a:sym typeface="Symbol" pitchFamily="18" charset="2"/>
              </a:rPr>
              <a:t>H)</a:t>
            </a:r>
            <a:r>
              <a:rPr lang="en-US"/>
              <a:t> </a:t>
            </a:r>
            <a:br>
              <a:rPr lang="en-US"/>
            </a:br>
            <a:r>
              <a:rPr lang="en-US"/>
              <a:t>The heat of reaction</a:t>
            </a:r>
          </a:p>
        </p:txBody>
      </p:sp>
      <p:sp>
        <p:nvSpPr>
          <p:cNvPr id="40963" name="Rectangle 3"/>
          <p:cNvSpPr>
            <a:spLocks noGrp="1" noChangeArrowheads="1"/>
          </p:cNvSpPr>
          <p:nvPr>
            <p:ph idx="1"/>
          </p:nvPr>
        </p:nvSpPr>
        <p:spPr>
          <a:xfrm>
            <a:off x="1219200" y="1600200"/>
            <a:ext cx="7772400" cy="5024438"/>
          </a:xfrm>
        </p:spPr>
        <p:txBody>
          <a:bodyPr>
            <a:normAutofit lnSpcReduction="10000"/>
          </a:bodyPr>
          <a:lstStyle/>
          <a:p>
            <a:r>
              <a:rPr lang="en-US" sz="2800">
                <a:sym typeface="Symbol" pitchFamily="18" charset="2"/>
              </a:rPr>
              <a:t>H=PE </a:t>
            </a:r>
            <a:r>
              <a:rPr lang="en-US" sz="2000">
                <a:sym typeface="Symbol" pitchFamily="18" charset="2"/>
              </a:rPr>
              <a:t>products</a:t>
            </a:r>
            <a:r>
              <a:rPr lang="en-US" sz="2800">
                <a:sym typeface="Symbol" pitchFamily="18" charset="2"/>
              </a:rPr>
              <a:t> – PE </a:t>
            </a:r>
            <a:r>
              <a:rPr lang="en-US" sz="2000">
                <a:sym typeface="Symbol" pitchFamily="18" charset="2"/>
              </a:rPr>
              <a:t>reactants</a:t>
            </a:r>
          </a:p>
          <a:p>
            <a:r>
              <a:rPr lang="en-US" sz="2800"/>
              <a:t>The value for </a:t>
            </a:r>
            <a:r>
              <a:rPr lang="en-US" sz="2800">
                <a:sym typeface="Symbol" pitchFamily="18" charset="2"/>
              </a:rPr>
              <a:t>H is the same in the forward and the reverse reaction. Only the sign is changed.</a:t>
            </a:r>
          </a:p>
          <a:p>
            <a:r>
              <a:rPr lang="en-US" sz="2800">
                <a:sym typeface="Symbol" pitchFamily="18" charset="2"/>
              </a:rPr>
              <a:t>Measured in kJ (kilojoules)</a:t>
            </a:r>
          </a:p>
          <a:p>
            <a:r>
              <a:rPr lang="en-US" sz="2800">
                <a:sym typeface="Symbol" pitchFamily="18" charset="2"/>
              </a:rPr>
              <a:t>+ H – Endothermic – Energy absorbed</a:t>
            </a:r>
          </a:p>
          <a:p>
            <a:r>
              <a:rPr lang="en-US" sz="2800">
                <a:sym typeface="Symbol" pitchFamily="18" charset="2"/>
              </a:rPr>
              <a:t>- H – Exothermic – Energy released</a:t>
            </a:r>
          </a:p>
          <a:p>
            <a:r>
              <a:rPr lang="en-US" sz="2800">
                <a:sym typeface="Symbol" pitchFamily="18" charset="2"/>
              </a:rPr>
              <a:t>The large the value of H, the more energy absorbed or released</a:t>
            </a:r>
          </a:p>
          <a:p>
            <a:r>
              <a:rPr lang="en-US" sz="2800">
                <a:sym typeface="Symbol" pitchFamily="18" charset="2"/>
              </a:rPr>
              <a:t>Reference Table I gives H for many reactions</a:t>
            </a:r>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26D51F17-D49B-417C-BEC2-A188BAB8B228}" type="slidenum">
              <a:rPr lang="en-US"/>
              <a:pPr/>
              <a:t>12</a:t>
            </a:fld>
            <a:endParaRPr lang="en-US"/>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609600" y="4267200"/>
            <a:ext cx="7772400" cy="1470025"/>
          </a:xfrm>
        </p:spPr>
        <p:txBody>
          <a:bodyPr/>
          <a:lstStyle/>
          <a:p>
            <a:r>
              <a:rPr lang="en-US" sz="4800"/>
              <a:t>Chemical Equilibrium – Haber Synthesis</a:t>
            </a:r>
          </a:p>
        </p:txBody>
      </p:sp>
      <p:sp>
        <p:nvSpPr>
          <p:cNvPr id="68611" name="Rectangle 3"/>
          <p:cNvSpPr>
            <a:spLocks noGrp="1" noChangeArrowheads="1"/>
          </p:cNvSpPr>
          <p:nvPr>
            <p:ph type="subTitle" idx="1"/>
          </p:nvPr>
        </p:nvSpPr>
        <p:spPr>
          <a:xfrm>
            <a:off x="0" y="914400"/>
            <a:ext cx="8915400" cy="1295400"/>
          </a:xfrm>
        </p:spPr>
        <p:txBody>
          <a:bodyPr/>
          <a:lstStyle/>
          <a:p>
            <a:r>
              <a:rPr lang="en-US" sz="4400"/>
              <a:t>N</a:t>
            </a:r>
            <a:r>
              <a:rPr lang="en-US" sz="4400" baseline="-25000"/>
              <a:t>2</a:t>
            </a:r>
            <a:r>
              <a:rPr lang="en-US" sz="4400"/>
              <a:t>(g) + 3H</a:t>
            </a:r>
            <a:r>
              <a:rPr lang="en-US" sz="4400" baseline="-25000"/>
              <a:t>2</a:t>
            </a:r>
            <a:r>
              <a:rPr lang="en-US" sz="4400"/>
              <a:t>(g) </a:t>
            </a:r>
            <a:r>
              <a:rPr lang="en-US" sz="4400">
                <a:sym typeface="Symbol" pitchFamily="18" charset="2"/>
              </a:rPr>
              <a:t> 2NH</a:t>
            </a:r>
            <a:r>
              <a:rPr lang="en-US" sz="4400" baseline="-25000">
                <a:sym typeface="Symbol" pitchFamily="18" charset="2"/>
              </a:rPr>
              <a:t>3</a:t>
            </a:r>
            <a:r>
              <a:rPr lang="en-US" sz="4400">
                <a:sym typeface="Symbol" pitchFamily="18" charset="2"/>
              </a:rPr>
              <a:t>(g) + heat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09600" y="4267200"/>
            <a:ext cx="7772400" cy="1470025"/>
          </a:xfrm>
        </p:spPr>
        <p:txBody>
          <a:bodyPr>
            <a:normAutofit fontScale="90000"/>
          </a:bodyPr>
          <a:lstStyle/>
          <a:p>
            <a:r>
              <a:rPr lang="en-US" sz="5400"/>
              <a:t>LeChatelier’s Principle</a:t>
            </a:r>
          </a:p>
        </p:txBody>
      </p:sp>
      <p:sp>
        <p:nvSpPr>
          <p:cNvPr id="69635" name="Rectangle 3"/>
          <p:cNvSpPr>
            <a:spLocks noGrp="1" noChangeArrowheads="1"/>
          </p:cNvSpPr>
          <p:nvPr>
            <p:ph type="subTitle" idx="1"/>
          </p:nvPr>
        </p:nvSpPr>
        <p:spPr>
          <a:xfrm>
            <a:off x="914400" y="1143000"/>
            <a:ext cx="7391400" cy="1447800"/>
          </a:xfrm>
        </p:spPr>
        <p:txBody>
          <a:bodyPr/>
          <a:lstStyle/>
          <a:p>
            <a:r>
              <a:rPr lang="en-US" sz="4400"/>
              <a:t>A system at equilibrium will respond to remove a stress</a:t>
            </a:r>
            <a:endParaRPr lang="en-US" sz="4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09600" y="4267200"/>
            <a:ext cx="7772400" cy="1470025"/>
          </a:xfrm>
        </p:spPr>
        <p:txBody>
          <a:bodyPr/>
          <a:lstStyle/>
          <a:p>
            <a:r>
              <a:rPr lang="en-US" sz="4800"/>
              <a:t>What’s a stress for a chemical system?</a:t>
            </a:r>
          </a:p>
        </p:txBody>
      </p:sp>
      <p:sp>
        <p:nvSpPr>
          <p:cNvPr id="70659" name="Rectangle 3"/>
          <p:cNvSpPr>
            <a:spLocks noGrp="1" noChangeArrowheads="1"/>
          </p:cNvSpPr>
          <p:nvPr>
            <p:ph type="subTitle" idx="1"/>
          </p:nvPr>
        </p:nvSpPr>
        <p:spPr>
          <a:xfrm>
            <a:off x="914400" y="1143000"/>
            <a:ext cx="7391400" cy="1447800"/>
          </a:xfrm>
        </p:spPr>
        <p:txBody>
          <a:bodyPr/>
          <a:lstStyle/>
          <a:p>
            <a:r>
              <a:rPr lang="en-US" sz="4400"/>
              <a:t>Change in temperature, pressure, or concentration</a:t>
            </a:r>
            <a:endParaRPr lang="en-US" sz="4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0" y="4267200"/>
            <a:ext cx="9144000" cy="1295400"/>
          </a:xfrm>
        </p:spPr>
        <p:txBody>
          <a:bodyPr>
            <a:normAutofit fontScale="90000"/>
          </a:bodyPr>
          <a:lstStyle/>
          <a:p>
            <a:r>
              <a:rPr lang="en-US" sz="4000" dirty="0"/>
              <a:t>N</a:t>
            </a:r>
            <a:r>
              <a:rPr lang="en-US" sz="4000" baseline="-25000" dirty="0"/>
              <a:t>2</a:t>
            </a:r>
            <a:r>
              <a:rPr lang="en-US" sz="4000" dirty="0"/>
              <a:t>(g) + 3H</a:t>
            </a:r>
            <a:r>
              <a:rPr lang="en-US" sz="4000" baseline="-25000" dirty="0"/>
              <a:t>2</a:t>
            </a:r>
            <a:r>
              <a:rPr lang="en-US" sz="4000" dirty="0"/>
              <a:t>(g) </a:t>
            </a:r>
            <a:r>
              <a:rPr lang="en-US" sz="4000" dirty="0">
                <a:sym typeface="Symbol" pitchFamily="18" charset="2"/>
              </a:rPr>
              <a:t> 2NH</a:t>
            </a:r>
            <a:r>
              <a:rPr lang="en-US" sz="4000" baseline="-25000" dirty="0">
                <a:sym typeface="Symbol" pitchFamily="18" charset="2"/>
              </a:rPr>
              <a:t>3</a:t>
            </a:r>
            <a:r>
              <a:rPr lang="en-US" sz="4000" dirty="0">
                <a:sym typeface="Symbol" pitchFamily="18" charset="2"/>
              </a:rPr>
              <a:t>(g) + heat</a:t>
            </a:r>
            <a:r>
              <a:rPr lang="en-US" dirty="0">
                <a:sym typeface="Symbol" pitchFamily="18" charset="2"/>
              </a:rPr>
              <a:t/>
            </a:r>
            <a:br>
              <a:rPr lang="en-US" dirty="0">
                <a:sym typeface="Symbol" pitchFamily="18" charset="2"/>
              </a:rPr>
            </a:br>
            <a:endParaRPr lang="en-US" dirty="0">
              <a:sym typeface="Symbol" pitchFamily="18" charset="2"/>
            </a:endParaRPr>
          </a:p>
        </p:txBody>
      </p:sp>
      <p:sp>
        <p:nvSpPr>
          <p:cNvPr id="71683" name="Rectangle 3"/>
          <p:cNvSpPr>
            <a:spLocks noGrp="1" noChangeArrowheads="1"/>
          </p:cNvSpPr>
          <p:nvPr>
            <p:ph type="subTitle" idx="1"/>
          </p:nvPr>
        </p:nvSpPr>
        <p:spPr>
          <a:xfrm>
            <a:off x="838200" y="609600"/>
            <a:ext cx="7696200" cy="2590800"/>
          </a:xfrm>
        </p:spPr>
        <p:txBody>
          <a:bodyPr/>
          <a:lstStyle/>
          <a:p>
            <a:pPr>
              <a:lnSpc>
                <a:spcPct val="90000"/>
              </a:lnSpc>
            </a:pPr>
            <a:r>
              <a:rPr lang="en-US" sz="4000">
                <a:sym typeface="Symbol" pitchFamily="18" charset="2"/>
              </a:rPr>
              <a:t>Equilibrium shifts to right.</a:t>
            </a:r>
          </a:p>
          <a:p>
            <a:pPr>
              <a:lnSpc>
                <a:spcPct val="90000"/>
              </a:lnSpc>
            </a:pPr>
            <a:r>
              <a:rPr lang="en-US" sz="4000">
                <a:sym typeface="Symbol" pitchFamily="18" charset="2"/>
              </a:rPr>
              <a:t>Concentration of H</a:t>
            </a:r>
            <a:r>
              <a:rPr lang="en-US" sz="4000" baseline="-25000">
                <a:sym typeface="Symbol" pitchFamily="18" charset="2"/>
              </a:rPr>
              <a:t>2</a:t>
            </a:r>
            <a:r>
              <a:rPr lang="en-US" sz="4000">
                <a:sym typeface="Symbol" pitchFamily="18" charset="2"/>
              </a:rPr>
              <a:t> .  Concentration of NH</a:t>
            </a:r>
            <a:r>
              <a:rPr lang="en-US" sz="4000" baseline="-25000">
                <a:sym typeface="Symbol" pitchFamily="18" charset="2"/>
              </a:rPr>
              <a:t>3</a:t>
            </a:r>
            <a:r>
              <a:rPr lang="en-US" sz="4000">
                <a:sym typeface="Symbol" pitchFamily="18" charset="2"/>
              </a:rPr>
              <a:t> .  Temperature </a:t>
            </a:r>
          </a:p>
        </p:txBody>
      </p:sp>
      <p:sp>
        <p:nvSpPr>
          <p:cNvPr id="71684" name="Line 4"/>
          <p:cNvSpPr>
            <a:spLocks noChangeShapeType="1"/>
          </p:cNvSpPr>
          <p:nvPr/>
        </p:nvSpPr>
        <p:spPr bwMode="auto">
          <a:xfrm flipV="1">
            <a:off x="228600" y="4114800"/>
            <a:ext cx="0" cy="1219200"/>
          </a:xfrm>
          <a:prstGeom prst="line">
            <a:avLst/>
          </a:prstGeom>
          <a:noFill/>
          <a:ln w="508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85" name="Text Box 5"/>
          <p:cNvSpPr txBox="1">
            <a:spLocks noChangeArrowheads="1"/>
          </p:cNvSpPr>
          <p:nvPr/>
        </p:nvSpPr>
        <p:spPr bwMode="auto">
          <a:xfrm>
            <a:off x="-92075" y="5435600"/>
            <a:ext cx="147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effectLst>
                  <a:outerShdw blurRad="38100" dist="38100" dir="2700000" algn="tl">
                    <a:srgbClr val="000000"/>
                  </a:outerShdw>
                </a:effectLst>
                <a:latin typeface="Comic Sans MS" pitchFamily="66" charset="0"/>
                <a:cs typeface="Arial" pitchFamily="34" charset="0"/>
              </a:rPr>
              <a:t>Stress</a:t>
            </a:r>
          </a:p>
        </p:txBody>
      </p:sp>
      <p:sp>
        <p:nvSpPr>
          <p:cNvPr id="71686" name="Text Box 6"/>
          <p:cNvSpPr txBox="1">
            <a:spLocks noChangeArrowheads="1"/>
          </p:cNvSpPr>
          <p:nvPr/>
        </p:nvSpPr>
        <p:spPr bwMode="auto">
          <a:xfrm>
            <a:off x="2117725" y="5368925"/>
            <a:ext cx="41703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solidFill>
                  <a:schemeClr val="hlink"/>
                </a:solidFill>
                <a:effectLst>
                  <a:outerShdw blurRad="38100" dist="38100" dir="2700000" algn="tl">
                    <a:srgbClr val="000000"/>
                  </a:outerShdw>
                </a:effectLst>
                <a:latin typeface="Comic Sans MS" pitchFamily="66" charset="0"/>
                <a:cs typeface="Arial" pitchFamily="34" charset="0"/>
              </a:rPr>
              <a:t>What happens?</a:t>
            </a:r>
          </a:p>
        </p:txBody>
      </p:sp>
      <p:sp>
        <p:nvSpPr>
          <p:cNvPr id="71687" name="Line 7"/>
          <p:cNvSpPr>
            <a:spLocks noChangeShapeType="1"/>
          </p:cNvSpPr>
          <p:nvPr/>
        </p:nvSpPr>
        <p:spPr bwMode="auto">
          <a:xfrm>
            <a:off x="838200" y="3886200"/>
            <a:ext cx="7543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88" name="Line 8"/>
          <p:cNvSpPr>
            <a:spLocks noChangeShapeType="1"/>
          </p:cNvSpPr>
          <p:nvPr/>
        </p:nvSpPr>
        <p:spPr bwMode="auto">
          <a:xfrm>
            <a:off x="2209800" y="4191000"/>
            <a:ext cx="0" cy="9144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89" name="Line 9"/>
          <p:cNvSpPr>
            <a:spLocks noChangeShapeType="1"/>
          </p:cNvSpPr>
          <p:nvPr/>
        </p:nvSpPr>
        <p:spPr bwMode="auto">
          <a:xfrm flipV="1">
            <a:off x="4876800" y="4114800"/>
            <a:ext cx="0" cy="9144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90" name="Line 10"/>
          <p:cNvSpPr>
            <a:spLocks noChangeShapeType="1"/>
          </p:cNvSpPr>
          <p:nvPr/>
        </p:nvSpPr>
        <p:spPr bwMode="auto">
          <a:xfrm flipV="1">
            <a:off x="7620000" y="4191000"/>
            <a:ext cx="0" cy="8382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7"/>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71688"/>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71689"/>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716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P spid="71687" grpId="0" animBg="1"/>
      <p:bldP spid="71688" grpId="0" animBg="1"/>
      <p:bldP spid="71689" grpId="0" animBg="1"/>
      <p:bldP spid="71690" grpId="0"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09600" y="4267200"/>
            <a:ext cx="7772400" cy="1470025"/>
          </a:xfrm>
        </p:spPr>
        <p:txBody>
          <a:bodyPr/>
          <a:lstStyle/>
          <a:p>
            <a:r>
              <a:rPr lang="en-US" sz="5400"/>
              <a:t>Pressure Changes</a:t>
            </a:r>
          </a:p>
        </p:txBody>
      </p:sp>
      <p:sp>
        <p:nvSpPr>
          <p:cNvPr id="72707" name="Rectangle 3"/>
          <p:cNvSpPr>
            <a:spLocks noGrp="1" noChangeArrowheads="1"/>
          </p:cNvSpPr>
          <p:nvPr>
            <p:ph type="subTitle" idx="1"/>
          </p:nvPr>
        </p:nvSpPr>
        <p:spPr>
          <a:xfrm>
            <a:off x="914400" y="1143000"/>
            <a:ext cx="7696200" cy="2590800"/>
          </a:xfrm>
        </p:spPr>
        <p:txBody>
          <a:bodyPr/>
          <a:lstStyle/>
          <a:p>
            <a:r>
              <a:rPr lang="en-US" sz="4400"/>
              <a:t>Only affect systems that have a gas in them</a:t>
            </a:r>
            <a:endParaRPr lang="en-US" sz="4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2590800" y="4267200"/>
            <a:ext cx="5791200" cy="1470025"/>
          </a:xfrm>
        </p:spPr>
        <p:txBody>
          <a:bodyPr/>
          <a:lstStyle/>
          <a:p>
            <a:r>
              <a:rPr lang="en-US" sz="5400"/>
              <a:t>Catalyst</a:t>
            </a:r>
          </a:p>
        </p:txBody>
      </p:sp>
      <p:sp>
        <p:nvSpPr>
          <p:cNvPr id="81923" name="Rectangle 3"/>
          <p:cNvSpPr>
            <a:spLocks noGrp="1" noChangeArrowheads="1"/>
          </p:cNvSpPr>
          <p:nvPr>
            <p:ph type="subTitle" idx="1"/>
          </p:nvPr>
        </p:nvSpPr>
        <p:spPr>
          <a:xfrm>
            <a:off x="1995488" y="896938"/>
            <a:ext cx="6705600" cy="2590800"/>
          </a:xfrm>
        </p:spPr>
        <p:txBody>
          <a:bodyPr/>
          <a:lstStyle/>
          <a:p>
            <a:pPr>
              <a:lnSpc>
                <a:spcPct val="80000"/>
              </a:lnSpc>
            </a:pPr>
            <a:r>
              <a:rPr lang="en-US" sz="4000"/>
              <a:t>Does not shift the equilbrium point – the equilibrium concentrations are the same.  You just get to equilibrium quicker.</a:t>
            </a:r>
            <a:endParaRPr lang="en-US" sz="4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0" y="3657600"/>
            <a:ext cx="9144000" cy="1066800"/>
          </a:xfrm>
        </p:spPr>
        <p:txBody>
          <a:bodyPr>
            <a:normAutofit/>
          </a:bodyPr>
          <a:lstStyle/>
          <a:p>
            <a:r>
              <a:rPr lang="en-US" sz="4000" dirty="0"/>
              <a:t>N</a:t>
            </a:r>
            <a:r>
              <a:rPr lang="en-US" sz="4000" baseline="-25000" dirty="0"/>
              <a:t>2</a:t>
            </a:r>
            <a:r>
              <a:rPr lang="en-US" sz="4000" dirty="0"/>
              <a:t>(g) + 3H</a:t>
            </a:r>
            <a:r>
              <a:rPr lang="en-US" sz="4000" baseline="-25000" dirty="0"/>
              <a:t>2</a:t>
            </a:r>
            <a:r>
              <a:rPr lang="en-US" sz="4000" dirty="0"/>
              <a:t>(g) </a:t>
            </a:r>
            <a:r>
              <a:rPr lang="en-US" sz="4000" dirty="0">
                <a:sym typeface="Symbol" pitchFamily="18" charset="2"/>
              </a:rPr>
              <a:t> 2NH</a:t>
            </a:r>
            <a:r>
              <a:rPr lang="en-US" sz="4000" baseline="-25000" dirty="0">
                <a:sym typeface="Symbol" pitchFamily="18" charset="2"/>
              </a:rPr>
              <a:t>3</a:t>
            </a:r>
            <a:r>
              <a:rPr lang="en-US" sz="4000" dirty="0">
                <a:sym typeface="Symbol" pitchFamily="18" charset="2"/>
              </a:rPr>
              <a:t>(g) + heat</a:t>
            </a:r>
          </a:p>
        </p:txBody>
      </p:sp>
      <p:sp>
        <p:nvSpPr>
          <p:cNvPr id="73731" name="Rectangle 3"/>
          <p:cNvSpPr>
            <a:spLocks noGrp="1" noChangeArrowheads="1"/>
          </p:cNvSpPr>
          <p:nvPr>
            <p:ph type="subTitle" idx="1"/>
          </p:nvPr>
        </p:nvSpPr>
        <p:spPr>
          <a:xfrm>
            <a:off x="838200" y="762000"/>
            <a:ext cx="7696200" cy="2590800"/>
          </a:xfrm>
        </p:spPr>
        <p:txBody>
          <a:bodyPr/>
          <a:lstStyle/>
          <a:p>
            <a:r>
              <a:rPr lang="en-US" sz="4400"/>
              <a:t>Shifts to the side with </a:t>
            </a:r>
            <a:r>
              <a:rPr lang="en-US" sz="4400">
                <a:solidFill>
                  <a:srgbClr val="66FF33"/>
                </a:solidFill>
              </a:rPr>
              <a:t>fewer</a:t>
            </a:r>
            <a:r>
              <a:rPr lang="en-US" sz="4400"/>
              <a:t> moles of gas, in this case the right.</a:t>
            </a:r>
            <a:endParaRPr lang="en-US" sz="4400">
              <a:sym typeface="Symbol" pitchFamily="18" charset="2"/>
            </a:endParaRPr>
          </a:p>
        </p:txBody>
      </p:sp>
      <p:sp>
        <p:nvSpPr>
          <p:cNvPr id="73732" name="Text Box 4"/>
          <p:cNvSpPr txBox="1">
            <a:spLocks noChangeArrowheads="1"/>
          </p:cNvSpPr>
          <p:nvPr/>
        </p:nvSpPr>
        <p:spPr bwMode="auto">
          <a:xfrm>
            <a:off x="212725" y="5299075"/>
            <a:ext cx="89312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400">
                <a:effectLst>
                  <a:outerShdw blurRad="38100" dist="38100" dir="2700000" algn="tl">
                    <a:srgbClr val="000000"/>
                  </a:outerShdw>
                </a:effectLst>
                <a:latin typeface="Comic Sans MS" pitchFamily="66" charset="0"/>
                <a:cs typeface="Arial" pitchFamily="34" charset="0"/>
              </a:rPr>
              <a:t>How does this system respond to an </a:t>
            </a:r>
            <a:r>
              <a:rPr lang="en-US" sz="4400">
                <a:solidFill>
                  <a:srgbClr val="66FF33"/>
                </a:solidFill>
                <a:effectLst>
                  <a:outerShdw blurRad="38100" dist="38100" dir="2700000" algn="tl">
                    <a:srgbClr val="000000"/>
                  </a:outerShdw>
                </a:effectLst>
                <a:latin typeface="Comic Sans MS" pitchFamily="66" charset="0"/>
                <a:cs typeface="Arial" pitchFamily="34" charset="0"/>
              </a:rPr>
              <a:t>increase</a:t>
            </a:r>
            <a:r>
              <a:rPr lang="en-US" sz="4400">
                <a:effectLst>
                  <a:outerShdw blurRad="38100" dist="38100" dir="2700000" algn="tl">
                    <a:srgbClr val="000000"/>
                  </a:outerShdw>
                </a:effectLst>
                <a:latin typeface="Comic Sans MS" pitchFamily="66" charset="0"/>
                <a:cs typeface="Arial" pitchFamily="34" charset="0"/>
              </a:rPr>
              <a:t> in pressure?</a:t>
            </a:r>
          </a:p>
        </p:txBody>
      </p:sp>
      <p:sp>
        <p:nvSpPr>
          <p:cNvPr id="73733" name="Freeform 5"/>
          <p:cNvSpPr>
            <a:spLocks/>
          </p:cNvSpPr>
          <p:nvPr/>
        </p:nvSpPr>
        <p:spPr bwMode="auto">
          <a:xfrm>
            <a:off x="228600" y="3581400"/>
            <a:ext cx="3886200" cy="546100"/>
          </a:xfrm>
          <a:custGeom>
            <a:avLst/>
            <a:gdLst>
              <a:gd name="T0" fmla="*/ 0 w 2448"/>
              <a:gd name="T1" fmla="*/ 344 h 344"/>
              <a:gd name="T2" fmla="*/ 48 w 2448"/>
              <a:gd name="T3" fmla="*/ 200 h 344"/>
              <a:gd name="T4" fmla="*/ 288 w 2448"/>
              <a:gd name="T5" fmla="*/ 152 h 344"/>
              <a:gd name="T6" fmla="*/ 960 w 2448"/>
              <a:gd name="T7" fmla="*/ 200 h 344"/>
              <a:gd name="T8" fmla="*/ 1200 w 2448"/>
              <a:gd name="T9" fmla="*/ 8 h 344"/>
              <a:gd name="T10" fmla="*/ 1344 w 2448"/>
              <a:gd name="T11" fmla="*/ 152 h 344"/>
              <a:gd name="T12" fmla="*/ 2208 w 2448"/>
              <a:gd name="T13" fmla="*/ 152 h 344"/>
              <a:gd name="T14" fmla="*/ 2448 w 2448"/>
              <a:gd name="T15" fmla="*/ 296 h 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8" h="344">
                <a:moveTo>
                  <a:pt x="0" y="344"/>
                </a:moveTo>
                <a:cubicBezTo>
                  <a:pt x="0" y="288"/>
                  <a:pt x="0" y="232"/>
                  <a:pt x="48" y="200"/>
                </a:cubicBezTo>
                <a:cubicBezTo>
                  <a:pt x="96" y="168"/>
                  <a:pt x="136" y="152"/>
                  <a:pt x="288" y="152"/>
                </a:cubicBezTo>
                <a:cubicBezTo>
                  <a:pt x="440" y="152"/>
                  <a:pt x="808" y="224"/>
                  <a:pt x="960" y="200"/>
                </a:cubicBezTo>
                <a:cubicBezTo>
                  <a:pt x="1112" y="176"/>
                  <a:pt x="1136" y="16"/>
                  <a:pt x="1200" y="8"/>
                </a:cubicBezTo>
                <a:cubicBezTo>
                  <a:pt x="1264" y="0"/>
                  <a:pt x="1176" y="128"/>
                  <a:pt x="1344" y="152"/>
                </a:cubicBezTo>
                <a:cubicBezTo>
                  <a:pt x="1512" y="176"/>
                  <a:pt x="2024" y="128"/>
                  <a:pt x="2208" y="152"/>
                </a:cubicBezTo>
                <a:cubicBezTo>
                  <a:pt x="2392" y="176"/>
                  <a:pt x="2408" y="264"/>
                  <a:pt x="2448" y="296"/>
                </a:cubicBezTo>
              </a:path>
            </a:pathLst>
          </a:cu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34" name="Freeform 6"/>
          <p:cNvSpPr>
            <a:spLocks/>
          </p:cNvSpPr>
          <p:nvPr/>
        </p:nvSpPr>
        <p:spPr bwMode="auto">
          <a:xfrm>
            <a:off x="4876800" y="3657600"/>
            <a:ext cx="2057400" cy="457200"/>
          </a:xfrm>
          <a:custGeom>
            <a:avLst/>
            <a:gdLst>
              <a:gd name="T0" fmla="*/ 0 w 1296"/>
              <a:gd name="T1" fmla="*/ 288 h 288"/>
              <a:gd name="T2" fmla="*/ 96 w 1296"/>
              <a:gd name="T3" fmla="*/ 144 h 288"/>
              <a:gd name="T4" fmla="*/ 480 w 1296"/>
              <a:gd name="T5" fmla="*/ 144 h 288"/>
              <a:gd name="T6" fmla="*/ 576 w 1296"/>
              <a:gd name="T7" fmla="*/ 0 h 288"/>
              <a:gd name="T8" fmla="*/ 672 w 1296"/>
              <a:gd name="T9" fmla="*/ 144 h 288"/>
              <a:gd name="T10" fmla="*/ 816 w 1296"/>
              <a:gd name="T11" fmla="*/ 144 h 288"/>
              <a:gd name="T12" fmla="*/ 1152 w 1296"/>
              <a:gd name="T13" fmla="*/ 96 h 288"/>
              <a:gd name="T14" fmla="*/ 1296 w 1296"/>
              <a:gd name="T15" fmla="*/ 240 h 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6" h="288">
                <a:moveTo>
                  <a:pt x="0" y="288"/>
                </a:moveTo>
                <a:cubicBezTo>
                  <a:pt x="8" y="228"/>
                  <a:pt x="16" y="168"/>
                  <a:pt x="96" y="144"/>
                </a:cubicBezTo>
                <a:cubicBezTo>
                  <a:pt x="176" y="120"/>
                  <a:pt x="400" y="168"/>
                  <a:pt x="480" y="144"/>
                </a:cubicBezTo>
                <a:cubicBezTo>
                  <a:pt x="560" y="120"/>
                  <a:pt x="544" y="0"/>
                  <a:pt x="576" y="0"/>
                </a:cubicBezTo>
                <a:cubicBezTo>
                  <a:pt x="608" y="0"/>
                  <a:pt x="632" y="120"/>
                  <a:pt x="672" y="144"/>
                </a:cubicBezTo>
                <a:cubicBezTo>
                  <a:pt x="712" y="168"/>
                  <a:pt x="736" y="152"/>
                  <a:pt x="816" y="144"/>
                </a:cubicBezTo>
                <a:cubicBezTo>
                  <a:pt x="896" y="136"/>
                  <a:pt x="1072" y="80"/>
                  <a:pt x="1152" y="96"/>
                </a:cubicBezTo>
                <a:cubicBezTo>
                  <a:pt x="1232" y="112"/>
                  <a:pt x="1272" y="216"/>
                  <a:pt x="1296" y="240"/>
                </a:cubicBezTo>
              </a:path>
            </a:pathLst>
          </a:cu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35" name="Text Box 7"/>
          <p:cNvSpPr txBox="1">
            <a:spLocks noChangeArrowheads="1"/>
          </p:cNvSpPr>
          <p:nvPr/>
        </p:nvSpPr>
        <p:spPr bwMode="auto">
          <a:xfrm>
            <a:off x="1066800" y="2819400"/>
            <a:ext cx="2149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solidFill>
                  <a:srgbClr val="339933"/>
                </a:solidFill>
                <a:latin typeface="Comic Sans MS" pitchFamily="66" charset="0"/>
                <a:cs typeface="Arial" pitchFamily="34" charset="0"/>
              </a:rPr>
              <a:t>4 moles</a:t>
            </a:r>
          </a:p>
        </p:txBody>
      </p:sp>
      <p:sp>
        <p:nvSpPr>
          <p:cNvPr id="73736" name="Text Box 8"/>
          <p:cNvSpPr txBox="1">
            <a:spLocks noChangeArrowheads="1"/>
          </p:cNvSpPr>
          <p:nvPr/>
        </p:nvSpPr>
        <p:spPr bwMode="auto">
          <a:xfrm>
            <a:off x="4724400" y="2895600"/>
            <a:ext cx="2149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solidFill>
                  <a:srgbClr val="339933"/>
                </a:solidFill>
                <a:latin typeface="Comic Sans MS" pitchFamily="66" charset="0"/>
                <a:cs typeface="Arial" pitchFamily="34" charset="0"/>
              </a:rPr>
              <a:t>2 moles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37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73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P spid="73733" grpId="0" animBg="1"/>
      <p:bldP spid="73734" grpId="0" animBg="1"/>
      <p:bldP spid="73735" grpId="0"/>
      <p:bldP spid="73736"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09600" y="4267200"/>
            <a:ext cx="7772400" cy="1470025"/>
          </a:xfrm>
        </p:spPr>
        <p:txBody>
          <a:bodyPr>
            <a:normAutofit fontScale="90000"/>
          </a:bodyPr>
          <a:lstStyle/>
          <a:p>
            <a:r>
              <a:rPr lang="en-US" sz="4800"/>
              <a:t>An increase in pressure favors which side?</a:t>
            </a:r>
          </a:p>
        </p:txBody>
      </p:sp>
      <p:sp>
        <p:nvSpPr>
          <p:cNvPr id="74755" name="Rectangle 3"/>
          <p:cNvSpPr>
            <a:spLocks noGrp="1" noChangeArrowheads="1"/>
          </p:cNvSpPr>
          <p:nvPr>
            <p:ph type="subTitle" idx="1"/>
          </p:nvPr>
        </p:nvSpPr>
        <p:spPr>
          <a:xfrm>
            <a:off x="914400" y="1143000"/>
            <a:ext cx="7696200" cy="2590800"/>
          </a:xfrm>
        </p:spPr>
        <p:txBody>
          <a:bodyPr/>
          <a:lstStyle/>
          <a:p>
            <a:r>
              <a:rPr lang="en-US" sz="4400"/>
              <a:t>CO</a:t>
            </a:r>
            <a:r>
              <a:rPr lang="en-US" sz="4400" baseline="-25000"/>
              <a:t>2</a:t>
            </a:r>
            <a:r>
              <a:rPr lang="en-US" sz="4400"/>
              <a:t>(g) </a:t>
            </a:r>
            <a:r>
              <a:rPr lang="en-US" sz="4400">
                <a:sym typeface="Symbol" pitchFamily="18" charset="2"/>
              </a:rPr>
              <a:t> CO</a:t>
            </a:r>
            <a:r>
              <a:rPr lang="en-US" sz="4400" baseline="-25000">
                <a:sym typeface="Symbol" pitchFamily="18" charset="2"/>
              </a:rPr>
              <a:t>2</a:t>
            </a:r>
            <a:r>
              <a:rPr lang="en-US" sz="4400">
                <a:sym typeface="Symbol" pitchFamily="18" charset="2"/>
              </a:rPr>
              <a:t>(aq)</a:t>
            </a:r>
          </a:p>
        </p:txBody>
      </p:sp>
      <p:sp>
        <p:nvSpPr>
          <p:cNvPr id="74756" name="Oval 4"/>
          <p:cNvSpPr>
            <a:spLocks noChangeArrowheads="1"/>
          </p:cNvSpPr>
          <p:nvPr/>
        </p:nvSpPr>
        <p:spPr bwMode="auto">
          <a:xfrm>
            <a:off x="4876800" y="990600"/>
            <a:ext cx="2514600" cy="1066800"/>
          </a:xfrm>
          <a:prstGeom prst="ellipse">
            <a:avLst/>
          </a:pr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7" name="Text Box 5"/>
          <p:cNvSpPr txBox="1">
            <a:spLocks noChangeArrowheads="1"/>
          </p:cNvSpPr>
          <p:nvPr/>
        </p:nvSpPr>
        <p:spPr bwMode="auto">
          <a:xfrm>
            <a:off x="685800" y="2438400"/>
            <a:ext cx="80676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When P </a:t>
            </a:r>
            <a:r>
              <a:rPr lang="en-US" sz="4400">
                <a:latin typeface="Comic Sans MS" pitchFamily="66" charset="0"/>
                <a:cs typeface="Arial" pitchFamily="34" charset="0"/>
                <a:sym typeface="Symbol" pitchFamily="18" charset="2"/>
              </a:rPr>
              <a:t>, more CO</a:t>
            </a:r>
            <a:r>
              <a:rPr lang="en-US" sz="4400" baseline="-25000">
                <a:latin typeface="Comic Sans MS" pitchFamily="66" charset="0"/>
                <a:cs typeface="Arial" pitchFamily="34" charset="0"/>
                <a:sym typeface="Symbol" pitchFamily="18" charset="2"/>
              </a:rPr>
              <a:t>2</a:t>
            </a:r>
            <a:r>
              <a:rPr lang="en-US" sz="4400">
                <a:latin typeface="Comic Sans MS" pitchFamily="66" charset="0"/>
                <a:cs typeface="Arial" pitchFamily="34" charset="0"/>
                <a:sym typeface="Symbol" pitchFamily="18" charset="2"/>
              </a:rPr>
              <a:t> dissolves!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P spid="74757"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1901537" y="3626426"/>
            <a:ext cx="7148946" cy="1101437"/>
          </a:xfrm>
        </p:spPr>
        <p:txBody>
          <a:bodyPr>
            <a:normAutofit fontScale="90000"/>
          </a:bodyPr>
          <a:lstStyle/>
          <a:p>
            <a:r>
              <a:rPr lang="en-US" dirty="0"/>
              <a:t>N</a:t>
            </a:r>
            <a:r>
              <a:rPr lang="en-US" baseline="-25000" dirty="0"/>
              <a:t>2</a:t>
            </a:r>
            <a:r>
              <a:rPr lang="en-US" dirty="0"/>
              <a:t>(g) + 3H</a:t>
            </a:r>
            <a:r>
              <a:rPr lang="en-US" baseline="-25000" dirty="0"/>
              <a:t>2</a:t>
            </a:r>
            <a:r>
              <a:rPr lang="en-US" dirty="0"/>
              <a:t>(g) </a:t>
            </a:r>
            <a:r>
              <a:rPr lang="en-US" dirty="0">
                <a:sym typeface="Symbol" pitchFamily="18" charset="2"/>
              </a:rPr>
              <a:t> 2NH</a:t>
            </a:r>
            <a:r>
              <a:rPr lang="en-US" baseline="-25000" dirty="0">
                <a:sym typeface="Symbol" pitchFamily="18" charset="2"/>
              </a:rPr>
              <a:t>3</a:t>
            </a:r>
            <a:r>
              <a:rPr lang="en-US" dirty="0">
                <a:sym typeface="Symbol" pitchFamily="18" charset="2"/>
              </a:rPr>
              <a:t>(g) + heat</a:t>
            </a:r>
          </a:p>
        </p:txBody>
      </p:sp>
      <p:sp>
        <p:nvSpPr>
          <p:cNvPr id="75779" name="Rectangle 3"/>
          <p:cNvSpPr>
            <a:spLocks noGrp="1" noChangeArrowheads="1"/>
          </p:cNvSpPr>
          <p:nvPr>
            <p:ph type="subTitle" idx="1"/>
          </p:nvPr>
        </p:nvSpPr>
        <p:spPr>
          <a:xfrm>
            <a:off x="2140527" y="1153391"/>
            <a:ext cx="6660573" cy="1808018"/>
          </a:xfrm>
        </p:spPr>
        <p:txBody>
          <a:bodyPr>
            <a:normAutofit fontScale="92500" lnSpcReduction="10000"/>
          </a:bodyPr>
          <a:lstStyle/>
          <a:p>
            <a:r>
              <a:rPr lang="en-US" sz="4400" dirty="0"/>
              <a:t>Shifts to the side with </a:t>
            </a:r>
            <a:r>
              <a:rPr lang="en-US" sz="4400" dirty="0">
                <a:solidFill>
                  <a:srgbClr val="66FF33"/>
                </a:solidFill>
              </a:rPr>
              <a:t>more</a:t>
            </a:r>
            <a:r>
              <a:rPr lang="en-US" sz="4400" dirty="0"/>
              <a:t> moles of gas, in this case the left.</a:t>
            </a:r>
            <a:endParaRPr lang="en-US" sz="4400" dirty="0">
              <a:sym typeface="Symbol" pitchFamily="18" charset="2"/>
            </a:endParaRPr>
          </a:p>
        </p:txBody>
      </p:sp>
      <p:sp>
        <p:nvSpPr>
          <p:cNvPr id="75780" name="Text Box 4"/>
          <p:cNvSpPr txBox="1">
            <a:spLocks noChangeArrowheads="1"/>
          </p:cNvSpPr>
          <p:nvPr/>
        </p:nvSpPr>
        <p:spPr bwMode="auto">
          <a:xfrm>
            <a:off x="212725" y="5299075"/>
            <a:ext cx="89312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400">
                <a:effectLst>
                  <a:outerShdw blurRad="38100" dist="38100" dir="2700000" algn="tl">
                    <a:srgbClr val="000000"/>
                  </a:outerShdw>
                </a:effectLst>
                <a:latin typeface="Comic Sans MS" pitchFamily="66" charset="0"/>
                <a:cs typeface="Arial" pitchFamily="34" charset="0"/>
              </a:rPr>
              <a:t>How does this system respond to a </a:t>
            </a:r>
            <a:r>
              <a:rPr lang="en-US" sz="4400">
                <a:solidFill>
                  <a:srgbClr val="66FF33"/>
                </a:solidFill>
                <a:effectLst>
                  <a:outerShdw blurRad="38100" dist="38100" dir="2700000" algn="tl">
                    <a:srgbClr val="000000"/>
                  </a:outerShdw>
                </a:effectLst>
                <a:latin typeface="Comic Sans MS" pitchFamily="66" charset="0"/>
                <a:cs typeface="Arial" pitchFamily="34" charset="0"/>
              </a:rPr>
              <a:t>decrease</a:t>
            </a:r>
            <a:r>
              <a:rPr lang="en-US" sz="4400">
                <a:effectLst>
                  <a:outerShdw blurRad="38100" dist="38100" dir="2700000" algn="tl">
                    <a:srgbClr val="000000"/>
                  </a:outerShdw>
                </a:effectLst>
                <a:latin typeface="Comic Sans MS" pitchFamily="66" charset="0"/>
                <a:cs typeface="Arial" pitchFamily="34" charset="0"/>
              </a:rPr>
              <a:t> in pressure?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1097611" y="3488676"/>
            <a:ext cx="7863175" cy="1091045"/>
          </a:xfrm>
        </p:spPr>
        <p:txBody>
          <a:bodyPr>
            <a:noAutofit/>
          </a:bodyPr>
          <a:lstStyle/>
          <a:p>
            <a:r>
              <a:rPr lang="en-US" sz="3600" dirty="0"/>
              <a:t>H</a:t>
            </a:r>
            <a:r>
              <a:rPr lang="en-US" sz="3600" baseline="-25000" dirty="0"/>
              <a:t>2</a:t>
            </a:r>
            <a:r>
              <a:rPr lang="en-US" sz="3600" dirty="0"/>
              <a:t>(g) + I</a:t>
            </a:r>
            <a:r>
              <a:rPr lang="en-US" sz="3600" baseline="-25000" dirty="0"/>
              <a:t>2</a:t>
            </a:r>
            <a:r>
              <a:rPr lang="en-US" sz="3600" dirty="0"/>
              <a:t>(g) + heat </a:t>
            </a:r>
            <a:r>
              <a:rPr lang="en-US" sz="3600" dirty="0">
                <a:sym typeface="Symbol" pitchFamily="18" charset="2"/>
              </a:rPr>
              <a:t> 2HI(g) </a:t>
            </a:r>
          </a:p>
        </p:txBody>
      </p:sp>
      <p:sp>
        <p:nvSpPr>
          <p:cNvPr id="76803" name="Rectangle 3"/>
          <p:cNvSpPr>
            <a:spLocks noGrp="1" noChangeArrowheads="1"/>
          </p:cNvSpPr>
          <p:nvPr>
            <p:ph type="subTitle" idx="1"/>
          </p:nvPr>
        </p:nvSpPr>
        <p:spPr>
          <a:xfrm>
            <a:off x="1920298" y="650153"/>
            <a:ext cx="7047057" cy="2311256"/>
          </a:xfrm>
        </p:spPr>
        <p:txBody>
          <a:bodyPr>
            <a:normAutofit lnSpcReduction="10000"/>
          </a:bodyPr>
          <a:lstStyle/>
          <a:p>
            <a:pPr>
              <a:lnSpc>
                <a:spcPct val="90000"/>
              </a:lnSpc>
            </a:pPr>
            <a:r>
              <a:rPr lang="en-US" sz="4400" dirty="0">
                <a:sym typeface="Symbol" pitchFamily="18" charset="2"/>
              </a:rPr>
              <a:t>This system has the same # of moles on each side.  It cannot respond to pressure changes.</a:t>
            </a:r>
          </a:p>
        </p:txBody>
      </p:sp>
      <p:sp>
        <p:nvSpPr>
          <p:cNvPr id="76804" name="Text Box 4"/>
          <p:cNvSpPr txBox="1">
            <a:spLocks noChangeArrowheads="1"/>
          </p:cNvSpPr>
          <p:nvPr/>
        </p:nvSpPr>
        <p:spPr bwMode="auto">
          <a:xfrm>
            <a:off x="212725" y="5299075"/>
            <a:ext cx="89312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400">
                <a:effectLst>
                  <a:outerShdw blurRad="38100" dist="38100" dir="2700000" algn="tl">
                    <a:srgbClr val="000000"/>
                  </a:outerShdw>
                </a:effectLst>
                <a:latin typeface="Comic Sans MS" pitchFamily="66" charset="0"/>
                <a:cs typeface="Arial" pitchFamily="34" charset="0"/>
              </a:rPr>
              <a:t>How does this system respond to a </a:t>
            </a:r>
            <a:r>
              <a:rPr lang="en-US" sz="4400">
                <a:solidFill>
                  <a:srgbClr val="66FF33"/>
                </a:solidFill>
                <a:effectLst>
                  <a:outerShdw blurRad="38100" dist="38100" dir="2700000" algn="tl">
                    <a:srgbClr val="000000"/>
                  </a:outerShdw>
                </a:effectLst>
                <a:latin typeface="Comic Sans MS" pitchFamily="66" charset="0"/>
                <a:cs typeface="Arial" pitchFamily="34" charset="0"/>
              </a:rPr>
              <a:t>decrease</a:t>
            </a:r>
            <a:r>
              <a:rPr lang="en-US" sz="4400">
                <a:effectLst>
                  <a:outerShdw blurRad="38100" dist="38100" dir="2700000" algn="tl">
                    <a:srgbClr val="000000"/>
                  </a:outerShdw>
                </a:effectLst>
                <a:latin typeface="Comic Sans MS" pitchFamily="66" charset="0"/>
                <a:cs typeface="Arial" pitchFamily="34" charset="0"/>
              </a:rPr>
              <a:t> in pressure?</a:t>
            </a:r>
          </a:p>
        </p:txBody>
      </p:sp>
      <p:sp>
        <p:nvSpPr>
          <p:cNvPr id="76805" name="Freeform 5"/>
          <p:cNvSpPr>
            <a:spLocks/>
          </p:cNvSpPr>
          <p:nvPr/>
        </p:nvSpPr>
        <p:spPr bwMode="auto">
          <a:xfrm>
            <a:off x="1676399" y="3448555"/>
            <a:ext cx="3352800" cy="393700"/>
          </a:xfrm>
          <a:custGeom>
            <a:avLst/>
            <a:gdLst>
              <a:gd name="T0" fmla="*/ 0 w 2112"/>
              <a:gd name="T1" fmla="*/ 248 h 248"/>
              <a:gd name="T2" fmla="*/ 48 w 2112"/>
              <a:gd name="T3" fmla="*/ 152 h 248"/>
              <a:gd name="T4" fmla="*/ 240 w 2112"/>
              <a:gd name="T5" fmla="*/ 104 h 248"/>
              <a:gd name="T6" fmla="*/ 672 w 2112"/>
              <a:gd name="T7" fmla="*/ 152 h 248"/>
              <a:gd name="T8" fmla="*/ 1008 w 2112"/>
              <a:gd name="T9" fmla="*/ 8 h 248"/>
              <a:gd name="T10" fmla="*/ 1152 w 2112"/>
              <a:gd name="T11" fmla="*/ 104 h 248"/>
              <a:gd name="T12" fmla="*/ 1536 w 2112"/>
              <a:gd name="T13" fmla="*/ 104 h 248"/>
              <a:gd name="T14" fmla="*/ 1920 w 2112"/>
              <a:gd name="T15" fmla="*/ 104 h 248"/>
              <a:gd name="T16" fmla="*/ 2112 w 2112"/>
              <a:gd name="T17" fmla="*/ 20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2" h="248">
                <a:moveTo>
                  <a:pt x="0" y="248"/>
                </a:moveTo>
                <a:cubicBezTo>
                  <a:pt x="4" y="212"/>
                  <a:pt x="8" y="176"/>
                  <a:pt x="48" y="152"/>
                </a:cubicBezTo>
                <a:cubicBezTo>
                  <a:pt x="88" y="128"/>
                  <a:pt x="136" y="104"/>
                  <a:pt x="240" y="104"/>
                </a:cubicBezTo>
                <a:cubicBezTo>
                  <a:pt x="344" y="104"/>
                  <a:pt x="544" y="168"/>
                  <a:pt x="672" y="152"/>
                </a:cubicBezTo>
                <a:cubicBezTo>
                  <a:pt x="800" y="136"/>
                  <a:pt x="928" y="16"/>
                  <a:pt x="1008" y="8"/>
                </a:cubicBezTo>
                <a:cubicBezTo>
                  <a:pt x="1088" y="0"/>
                  <a:pt x="1064" y="88"/>
                  <a:pt x="1152" y="104"/>
                </a:cubicBezTo>
                <a:cubicBezTo>
                  <a:pt x="1240" y="120"/>
                  <a:pt x="1408" y="104"/>
                  <a:pt x="1536" y="104"/>
                </a:cubicBezTo>
                <a:cubicBezTo>
                  <a:pt x="1664" y="104"/>
                  <a:pt x="1824" y="88"/>
                  <a:pt x="1920" y="104"/>
                </a:cubicBezTo>
                <a:cubicBezTo>
                  <a:pt x="2016" y="120"/>
                  <a:pt x="2080" y="176"/>
                  <a:pt x="2112" y="200"/>
                </a:cubicBezTo>
              </a:path>
            </a:pathLst>
          </a:cu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6" name="Text Box 6"/>
          <p:cNvSpPr txBox="1">
            <a:spLocks noChangeArrowheads="1"/>
          </p:cNvSpPr>
          <p:nvPr/>
        </p:nvSpPr>
        <p:spPr bwMode="auto">
          <a:xfrm>
            <a:off x="2468562" y="2909238"/>
            <a:ext cx="1616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latin typeface="Comic Sans MS" pitchFamily="66" charset="0"/>
                <a:cs typeface="Arial" pitchFamily="34" charset="0"/>
              </a:rPr>
              <a:t>2 moles</a:t>
            </a:r>
          </a:p>
        </p:txBody>
      </p:sp>
      <p:sp>
        <p:nvSpPr>
          <p:cNvPr id="76807" name="Freeform 7"/>
          <p:cNvSpPr>
            <a:spLocks/>
          </p:cNvSpPr>
          <p:nvPr/>
        </p:nvSpPr>
        <p:spPr bwMode="auto">
          <a:xfrm>
            <a:off x="6584950" y="3538538"/>
            <a:ext cx="1905000" cy="381000"/>
          </a:xfrm>
          <a:custGeom>
            <a:avLst/>
            <a:gdLst>
              <a:gd name="T0" fmla="*/ 0 w 1200"/>
              <a:gd name="T1" fmla="*/ 240 h 240"/>
              <a:gd name="T2" fmla="*/ 192 w 1200"/>
              <a:gd name="T3" fmla="*/ 96 h 240"/>
              <a:gd name="T4" fmla="*/ 384 w 1200"/>
              <a:gd name="T5" fmla="*/ 96 h 240"/>
              <a:gd name="T6" fmla="*/ 528 w 1200"/>
              <a:gd name="T7" fmla="*/ 0 h 240"/>
              <a:gd name="T8" fmla="*/ 576 w 1200"/>
              <a:gd name="T9" fmla="*/ 96 h 240"/>
              <a:gd name="T10" fmla="*/ 864 w 1200"/>
              <a:gd name="T11" fmla="*/ 96 h 240"/>
              <a:gd name="T12" fmla="*/ 1104 w 1200"/>
              <a:gd name="T13" fmla="*/ 96 h 240"/>
              <a:gd name="T14" fmla="*/ 1200 w 1200"/>
              <a:gd name="T15" fmla="*/ 24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0" h="240">
                <a:moveTo>
                  <a:pt x="0" y="240"/>
                </a:moveTo>
                <a:cubicBezTo>
                  <a:pt x="64" y="180"/>
                  <a:pt x="128" y="120"/>
                  <a:pt x="192" y="96"/>
                </a:cubicBezTo>
                <a:cubicBezTo>
                  <a:pt x="256" y="72"/>
                  <a:pt x="328" y="112"/>
                  <a:pt x="384" y="96"/>
                </a:cubicBezTo>
                <a:cubicBezTo>
                  <a:pt x="440" y="80"/>
                  <a:pt x="496" y="0"/>
                  <a:pt x="528" y="0"/>
                </a:cubicBezTo>
                <a:cubicBezTo>
                  <a:pt x="560" y="0"/>
                  <a:pt x="520" y="80"/>
                  <a:pt x="576" y="96"/>
                </a:cubicBezTo>
                <a:cubicBezTo>
                  <a:pt x="632" y="112"/>
                  <a:pt x="776" y="96"/>
                  <a:pt x="864" y="96"/>
                </a:cubicBezTo>
                <a:cubicBezTo>
                  <a:pt x="952" y="96"/>
                  <a:pt x="1048" y="72"/>
                  <a:pt x="1104" y="96"/>
                </a:cubicBezTo>
                <a:cubicBezTo>
                  <a:pt x="1160" y="120"/>
                  <a:pt x="1180" y="180"/>
                  <a:pt x="1200" y="240"/>
                </a:cubicBezTo>
              </a:path>
            </a:pathLst>
          </a:custGeom>
          <a:noFill/>
          <a:ln w="381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6808" name="Text Box 8"/>
          <p:cNvSpPr txBox="1">
            <a:spLocks noChangeArrowheads="1"/>
          </p:cNvSpPr>
          <p:nvPr/>
        </p:nvSpPr>
        <p:spPr bwMode="auto">
          <a:xfrm>
            <a:off x="6729412" y="2941565"/>
            <a:ext cx="1616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latin typeface="Comic Sans MS" pitchFamily="66" charset="0"/>
                <a:cs typeface="Arial" pitchFamily="34" charset="0"/>
              </a:rPr>
              <a:t>2 moles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80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680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68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P spid="76805" grpId="0" animBg="1"/>
      <p:bldP spid="76806" grpId="0"/>
      <p:bldP spid="7680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2324100" y="3363191"/>
            <a:ext cx="6092536" cy="1470025"/>
          </a:xfrm>
        </p:spPr>
        <p:txBody>
          <a:bodyPr>
            <a:normAutofit fontScale="90000"/>
          </a:bodyPr>
          <a:lstStyle/>
          <a:p>
            <a:r>
              <a:rPr lang="en-US" sz="5400" dirty="0"/>
              <a:t>Exothermic Reaction</a:t>
            </a:r>
          </a:p>
        </p:txBody>
      </p:sp>
      <p:sp>
        <p:nvSpPr>
          <p:cNvPr id="82947" name="Rectangle 3"/>
          <p:cNvSpPr>
            <a:spLocks noGrp="1" noChangeArrowheads="1"/>
          </p:cNvSpPr>
          <p:nvPr>
            <p:ph type="subTitle" idx="1"/>
          </p:nvPr>
        </p:nvSpPr>
        <p:spPr>
          <a:xfrm>
            <a:off x="1922318" y="613064"/>
            <a:ext cx="7138555" cy="2362200"/>
          </a:xfrm>
        </p:spPr>
        <p:txBody>
          <a:bodyPr/>
          <a:lstStyle/>
          <a:p>
            <a:pPr>
              <a:lnSpc>
                <a:spcPct val="90000"/>
              </a:lnSpc>
            </a:pPr>
            <a:r>
              <a:rPr lang="en-US" sz="4000" dirty="0"/>
              <a:t>Energy is released:  It flows from system to environment.  Temperature of environment increases.</a:t>
            </a:r>
            <a:endParaRPr lang="en-US" sz="4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0" y="3886200"/>
            <a:ext cx="9144000" cy="1066800"/>
          </a:xfrm>
        </p:spPr>
        <p:txBody>
          <a:bodyPr>
            <a:normAutofit fontScale="90000"/>
          </a:bodyPr>
          <a:lstStyle/>
          <a:p>
            <a:r>
              <a:rPr lang="en-US"/>
              <a:t>NaCl(s) </a:t>
            </a:r>
            <a:r>
              <a:rPr lang="en-US">
                <a:sym typeface="Symbol" pitchFamily="18" charset="2"/>
              </a:rPr>
              <a:t> Na</a:t>
            </a:r>
            <a:r>
              <a:rPr lang="en-US" baseline="30000">
                <a:sym typeface="Symbol" pitchFamily="18" charset="2"/>
              </a:rPr>
              <a:t>+</a:t>
            </a:r>
            <a:r>
              <a:rPr lang="en-US">
                <a:sym typeface="Symbol" pitchFamily="18" charset="2"/>
              </a:rPr>
              <a:t>(aq) + Cl</a:t>
            </a:r>
            <a:r>
              <a:rPr lang="en-US" baseline="30000">
                <a:sym typeface="Symbol" pitchFamily="18" charset="2"/>
              </a:rPr>
              <a:t>-</a:t>
            </a:r>
            <a:r>
              <a:rPr lang="en-US">
                <a:sym typeface="Symbol" pitchFamily="18" charset="2"/>
              </a:rPr>
              <a:t>(aq)</a:t>
            </a:r>
          </a:p>
        </p:txBody>
      </p:sp>
      <p:sp>
        <p:nvSpPr>
          <p:cNvPr id="77827" name="Rectangle 3"/>
          <p:cNvSpPr>
            <a:spLocks noGrp="1" noChangeArrowheads="1"/>
          </p:cNvSpPr>
          <p:nvPr>
            <p:ph type="subTitle" idx="1"/>
          </p:nvPr>
        </p:nvSpPr>
        <p:spPr>
          <a:xfrm>
            <a:off x="533400" y="685800"/>
            <a:ext cx="8077200" cy="2819400"/>
          </a:xfrm>
        </p:spPr>
        <p:txBody>
          <a:bodyPr/>
          <a:lstStyle/>
          <a:p>
            <a:r>
              <a:rPr lang="en-US" sz="4400"/>
              <a:t>This system has no gases.  It does NOT respond to pressure changes.</a:t>
            </a:r>
            <a:endParaRPr lang="en-US" sz="4400">
              <a:sym typeface="Symbol" pitchFamily="18" charset="2"/>
            </a:endParaRPr>
          </a:p>
        </p:txBody>
      </p:sp>
      <p:sp>
        <p:nvSpPr>
          <p:cNvPr id="77828" name="Text Box 4"/>
          <p:cNvSpPr txBox="1">
            <a:spLocks noChangeArrowheads="1"/>
          </p:cNvSpPr>
          <p:nvPr/>
        </p:nvSpPr>
        <p:spPr bwMode="auto">
          <a:xfrm>
            <a:off x="212725" y="5299075"/>
            <a:ext cx="89312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400">
                <a:effectLst>
                  <a:outerShdw blurRad="38100" dist="38100" dir="2700000" algn="tl">
                    <a:srgbClr val="000000"/>
                  </a:outerShdw>
                </a:effectLst>
                <a:latin typeface="Comic Sans MS" pitchFamily="66" charset="0"/>
                <a:cs typeface="Arial" pitchFamily="34" charset="0"/>
              </a:rPr>
              <a:t>How does this system respond to a </a:t>
            </a:r>
            <a:r>
              <a:rPr lang="en-US" sz="4400">
                <a:solidFill>
                  <a:srgbClr val="66FF33"/>
                </a:solidFill>
                <a:effectLst>
                  <a:outerShdw blurRad="38100" dist="38100" dir="2700000" algn="tl">
                    <a:srgbClr val="000000"/>
                  </a:outerShdw>
                </a:effectLst>
                <a:latin typeface="Comic Sans MS" pitchFamily="66" charset="0"/>
                <a:cs typeface="Arial" pitchFamily="34" charset="0"/>
              </a:rPr>
              <a:t>change</a:t>
            </a:r>
            <a:r>
              <a:rPr lang="en-US" sz="4400">
                <a:effectLst>
                  <a:outerShdw blurRad="38100" dist="38100" dir="2700000" algn="tl">
                    <a:srgbClr val="000000"/>
                  </a:outerShdw>
                </a:effectLst>
                <a:latin typeface="Comic Sans MS" pitchFamily="66" charset="0"/>
                <a:cs typeface="Arial" pitchFamily="34" charset="0"/>
              </a:rPr>
              <a:t> in pressure?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76200" y="4191000"/>
            <a:ext cx="9144000" cy="1066800"/>
          </a:xfrm>
        </p:spPr>
        <p:txBody>
          <a:bodyPr>
            <a:normAutofit/>
          </a:bodyPr>
          <a:lstStyle/>
          <a:p>
            <a:r>
              <a:rPr lang="en-US" sz="4000" dirty="0"/>
              <a:t>N</a:t>
            </a:r>
            <a:r>
              <a:rPr lang="en-US" sz="4000" baseline="-25000" dirty="0"/>
              <a:t>2</a:t>
            </a:r>
            <a:r>
              <a:rPr lang="en-US" sz="4000" dirty="0"/>
              <a:t>(g) + 3H</a:t>
            </a:r>
            <a:r>
              <a:rPr lang="en-US" sz="4000" baseline="-25000" dirty="0"/>
              <a:t>2</a:t>
            </a:r>
            <a:r>
              <a:rPr lang="en-US" sz="4000" dirty="0"/>
              <a:t>(g) </a:t>
            </a:r>
            <a:r>
              <a:rPr lang="en-US" sz="4000" dirty="0">
                <a:sym typeface="Symbol" pitchFamily="18" charset="2"/>
              </a:rPr>
              <a:t> 2NH</a:t>
            </a:r>
            <a:r>
              <a:rPr lang="en-US" sz="4000" baseline="-25000" dirty="0">
                <a:sym typeface="Symbol" pitchFamily="18" charset="2"/>
              </a:rPr>
              <a:t>3</a:t>
            </a:r>
            <a:r>
              <a:rPr lang="en-US" sz="4000" dirty="0">
                <a:sym typeface="Symbol" pitchFamily="18" charset="2"/>
              </a:rPr>
              <a:t>(g) + heat</a:t>
            </a:r>
          </a:p>
        </p:txBody>
      </p:sp>
      <p:sp>
        <p:nvSpPr>
          <p:cNvPr id="78851" name="Rectangle 3"/>
          <p:cNvSpPr>
            <a:spLocks noGrp="1" noChangeArrowheads="1"/>
          </p:cNvSpPr>
          <p:nvPr>
            <p:ph type="subTitle" idx="1"/>
          </p:nvPr>
        </p:nvSpPr>
        <p:spPr>
          <a:xfrm>
            <a:off x="533400" y="685800"/>
            <a:ext cx="8077200" cy="2819400"/>
          </a:xfrm>
        </p:spPr>
        <p:txBody>
          <a:bodyPr/>
          <a:lstStyle/>
          <a:p>
            <a:r>
              <a:rPr lang="en-US" sz="4400">
                <a:sym typeface="Symbol" pitchFamily="18" charset="2"/>
              </a:rPr>
              <a:t>Equilibrium shifts to the left.</a:t>
            </a:r>
          </a:p>
          <a:p>
            <a:r>
              <a:rPr lang="en-US" sz="4400">
                <a:sym typeface="Symbol" pitchFamily="18" charset="2"/>
              </a:rPr>
              <a:t>  Concentration of N</a:t>
            </a:r>
            <a:r>
              <a:rPr lang="en-US" sz="4400" baseline="-25000">
                <a:sym typeface="Symbol" pitchFamily="18" charset="2"/>
              </a:rPr>
              <a:t>2</a:t>
            </a:r>
            <a:r>
              <a:rPr lang="en-US" sz="4400">
                <a:sym typeface="Symbol" pitchFamily="18" charset="2"/>
              </a:rPr>
              <a:t> &amp; H</a:t>
            </a:r>
            <a:r>
              <a:rPr lang="en-US" sz="4400" baseline="-25000">
                <a:sym typeface="Symbol" pitchFamily="18" charset="2"/>
              </a:rPr>
              <a:t>2</a:t>
            </a:r>
            <a:r>
              <a:rPr lang="en-US" sz="4400">
                <a:sym typeface="Symbol" pitchFamily="18" charset="2"/>
              </a:rPr>
              <a:t> .  Temperature .  </a:t>
            </a:r>
          </a:p>
        </p:txBody>
      </p:sp>
      <p:sp>
        <p:nvSpPr>
          <p:cNvPr id="78852" name="Line 4"/>
          <p:cNvSpPr>
            <a:spLocks noChangeShapeType="1"/>
          </p:cNvSpPr>
          <p:nvPr/>
        </p:nvSpPr>
        <p:spPr bwMode="auto">
          <a:xfrm flipV="1">
            <a:off x="4876800" y="4267200"/>
            <a:ext cx="0" cy="914400"/>
          </a:xfrm>
          <a:prstGeom prst="line">
            <a:avLst/>
          </a:prstGeom>
          <a:noFill/>
          <a:ln w="508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53" name="Text Box 5"/>
          <p:cNvSpPr txBox="1">
            <a:spLocks noChangeArrowheads="1"/>
          </p:cNvSpPr>
          <p:nvPr/>
        </p:nvSpPr>
        <p:spPr bwMode="auto">
          <a:xfrm>
            <a:off x="4114800" y="5257800"/>
            <a:ext cx="147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latin typeface="Comic Sans MS" pitchFamily="66" charset="0"/>
                <a:cs typeface="Arial" pitchFamily="34" charset="0"/>
              </a:rPr>
              <a:t>Stress</a:t>
            </a:r>
          </a:p>
        </p:txBody>
      </p:sp>
      <p:sp>
        <p:nvSpPr>
          <p:cNvPr id="78854" name="Text Box 6"/>
          <p:cNvSpPr txBox="1">
            <a:spLocks noChangeArrowheads="1"/>
          </p:cNvSpPr>
          <p:nvPr/>
        </p:nvSpPr>
        <p:spPr bwMode="auto">
          <a:xfrm>
            <a:off x="517525" y="5826125"/>
            <a:ext cx="41703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solidFill>
                  <a:srgbClr val="FFFF00"/>
                </a:solidFill>
                <a:effectLst>
                  <a:outerShdw blurRad="38100" dist="38100" dir="2700000" algn="tl">
                    <a:srgbClr val="000000"/>
                  </a:outerShdw>
                </a:effectLst>
                <a:latin typeface="Comic Sans MS" pitchFamily="66" charset="0"/>
                <a:cs typeface="Arial" pitchFamily="34" charset="0"/>
              </a:rPr>
              <a:t>What happens?</a:t>
            </a:r>
          </a:p>
        </p:txBody>
      </p:sp>
      <p:sp>
        <p:nvSpPr>
          <p:cNvPr id="78855" name="Line 7"/>
          <p:cNvSpPr>
            <a:spLocks noChangeShapeType="1"/>
          </p:cNvSpPr>
          <p:nvPr/>
        </p:nvSpPr>
        <p:spPr bwMode="auto">
          <a:xfrm flipH="1">
            <a:off x="1295400" y="4191000"/>
            <a:ext cx="42672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56" name="Line 8"/>
          <p:cNvSpPr>
            <a:spLocks noChangeShapeType="1"/>
          </p:cNvSpPr>
          <p:nvPr/>
        </p:nvSpPr>
        <p:spPr bwMode="auto">
          <a:xfrm flipV="1">
            <a:off x="304800" y="4267200"/>
            <a:ext cx="0" cy="9144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57" name="Line 9"/>
          <p:cNvSpPr>
            <a:spLocks noChangeShapeType="1"/>
          </p:cNvSpPr>
          <p:nvPr/>
        </p:nvSpPr>
        <p:spPr bwMode="auto">
          <a:xfrm flipV="1">
            <a:off x="2286000" y="4419600"/>
            <a:ext cx="0" cy="762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858" name="Line 10"/>
          <p:cNvSpPr>
            <a:spLocks noChangeShapeType="1"/>
          </p:cNvSpPr>
          <p:nvPr/>
        </p:nvSpPr>
        <p:spPr bwMode="auto">
          <a:xfrm>
            <a:off x="7620000" y="4343400"/>
            <a:ext cx="0" cy="8382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85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8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P spid="78855" grpId="0" animBg="1"/>
      <p:bldP spid="78856" grpId="0" animBg="1"/>
      <p:bldP spid="78857" grpId="0" animBg="1"/>
      <p:bldP spid="7885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2116282" y="3747654"/>
            <a:ext cx="6321136" cy="1470025"/>
          </a:xfrm>
        </p:spPr>
        <p:txBody>
          <a:bodyPr>
            <a:normAutofit fontScale="90000"/>
          </a:bodyPr>
          <a:lstStyle/>
          <a:p>
            <a:r>
              <a:rPr lang="en-US" sz="5400" dirty="0"/>
              <a:t>Endothermic Reaction</a:t>
            </a:r>
          </a:p>
        </p:txBody>
      </p:sp>
      <p:sp>
        <p:nvSpPr>
          <p:cNvPr id="83971" name="Rectangle 3"/>
          <p:cNvSpPr>
            <a:spLocks noGrp="1" noChangeArrowheads="1"/>
          </p:cNvSpPr>
          <p:nvPr>
            <p:ph type="subTitle" idx="1"/>
          </p:nvPr>
        </p:nvSpPr>
        <p:spPr>
          <a:xfrm>
            <a:off x="1946564" y="519545"/>
            <a:ext cx="6896100" cy="2438400"/>
          </a:xfrm>
        </p:spPr>
        <p:txBody>
          <a:bodyPr/>
          <a:lstStyle/>
          <a:p>
            <a:pPr>
              <a:lnSpc>
                <a:spcPct val="90000"/>
              </a:lnSpc>
            </a:pPr>
            <a:r>
              <a:rPr lang="en-US" sz="4000" dirty="0"/>
              <a:t>Energy is absorbed:  It flows from environment to system.  Temperature of environment drops.</a:t>
            </a:r>
            <a:endParaRPr lang="en-US" sz="4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0"/>
          <p:cNvSpPr>
            <a:spLocks noGrp="1" noChangeArrowheads="1"/>
          </p:cNvSpPr>
          <p:nvPr>
            <p:ph type="title"/>
          </p:nvPr>
        </p:nvSpPr>
        <p:spPr/>
        <p:txBody>
          <a:bodyPr>
            <a:normAutofit fontScale="90000"/>
          </a:bodyPr>
          <a:lstStyle/>
          <a:p>
            <a:r>
              <a:rPr lang="en-US"/>
              <a:t>Table I gives heats for many different types of reactions.</a:t>
            </a:r>
          </a:p>
        </p:txBody>
      </p:sp>
      <p:sp>
        <p:nvSpPr>
          <p:cNvPr id="4" name="Date Placeholder 2"/>
          <p:cNvSpPr>
            <a:spLocks noGrp="1"/>
          </p:cNvSpPr>
          <p:nvPr>
            <p:ph type="dt" sz="half" idx="10"/>
          </p:nvPr>
        </p:nvSpPr>
        <p:spPr/>
        <p:txBody>
          <a:bodyPr/>
          <a:lstStyle/>
          <a:p>
            <a:r>
              <a:rPr lang="en-US"/>
              <a:t>J Deutsch 2003</a:t>
            </a:r>
          </a:p>
        </p:txBody>
      </p:sp>
      <p:sp>
        <p:nvSpPr>
          <p:cNvPr id="5" name="Slide Number Placeholder 4"/>
          <p:cNvSpPr>
            <a:spLocks noGrp="1"/>
          </p:cNvSpPr>
          <p:nvPr>
            <p:ph type="sldNum" sz="quarter" idx="12"/>
          </p:nvPr>
        </p:nvSpPr>
        <p:spPr/>
        <p:txBody>
          <a:bodyPr/>
          <a:lstStyle/>
          <a:p>
            <a:fld id="{487858A7-D3DF-4177-952F-FF3BF1F23C14}" type="slidenum">
              <a:rPr lang="en-US"/>
              <a:pPr/>
              <a:t>15</a:t>
            </a:fld>
            <a:endParaRPr lang="en-US"/>
          </a:p>
        </p:txBody>
      </p:sp>
      <p:pic>
        <p:nvPicPr>
          <p:cNvPr id="47107" name="Picture 20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7775" y="1647825"/>
            <a:ext cx="5286375" cy="521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295400" y="304800"/>
            <a:ext cx="7696200" cy="1219200"/>
          </a:xfrm>
        </p:spPr>
        <p:txBody>
          <a:bodyPr>
            <a:normAutofit fontScale="90000"/>
          </a:bodyPr>
          <a:lstStyle/>
          <a:p>
            <a:r>
              <a:rPr lang="en-US"/>
              <a:t>Regents Question: 08/02 #14</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FFE0F546-2352-483C-8896-E250998FF90E}" type="slidenum">
              <a:rPr lang="en-US"/>
              <a:pPr/>
              <a:t>16</a:t>
            </a:fld>
            <a:endParaRPr lang="en-US"/>
          </a:p>
        </p:txBody>
      </p:sp>
      <p:pic>
        <p:nvPicPr>
          <p:cNvPr id="41987" name="Picture 3"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41988" name="Text Box 4"/>
          <p:cNvSpPr txBox="1">
            <a:spLocks noChangeArrowheads="1"/>
          </p:cNvSpPr>
          <p:nvPr/>
        </p:nvSpPr>
        <p:spPr bwMode="auto">
          <a:xfrm>
            <a:off x="1582738" y="1752600"/>
            <a:ext cx="7561262"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Given the reaction:</a:t>
            </a:r>
          </a:p>
          <a:p>
            <a:pPr>
              <a:spcBef>
                <a:spcPct val="50000"/>
              </a:spcBef>
            </a:pPr>
            <a:r>
              <a:rPr lang="en-US">
                <a:latin typeface="NewCaledonia" charset="0"/>
              </a:rPr>
              <a:t>CH</a:t>
            </a:r>
            <a:r>
              <a:rPr lang="en-US" baseline="-25000">
                <a:latin typeface="NewCaledonia" charset="0"/>
              </a:rPr>
              <a:t>4</a:t>
            </a:r>
            <a:r>
              <a:rPr lang="en-US">
                <a:latin typeface="NewCaledonia" charset="0"/>
              </a:rPr>
              <a:t> (g) + 2 O</a:t>
            </a:r>
            <a:r>
              <a:rPr lang="en-US" baseline="-25000">
                <a:latin typeface="NewCaledonia" charset="0"/>
              </a:rPr>
              <a:t>2</a:t>
            </a:r>
            <a:r>
              <a:rPr lang="en-US">
                <a:latin typeface="NewCaledonia" charset="0"/>
              </a:rPr>
              <a:t> (g) </a:t>
            </a:r>
            <a:r>
              <a:rPr lang="en-US">
                <a:latin typeface="NewCaledonia" charset="0"/>
                <a:sym typeface="Symbol" pitchFamily="18" charset="2"/>
              </a:rPr>
              <a:t> </a:t>
            </a:r>
            <a:r>
              <a:rPr lang="en-US">
                <a:latin typeface="NewCaledonia" charset="0"/>
              </a:rPr>
              <a:t>2 H</a:t>
            </a:r>
            <a:r>
              <a:rPr lang="en-US" baseline="-25000">
                <a:latin typeface="NewCaledonia" charset="0"/>
              </a:rPr>
              <a:t>2</a:t>
            </a:r>
            <a:r>
              <a:rPr lang="en-US">
                <a:latin typeface="NewCaledonia" charset="0"/>
              </a:rPr>
              <a:t>O(g) + CO</a:t>
            </a:r>
            <a:r>
              <a:rPr lang="en-US" baseline="-25000">
                <a:latin typeface="NewCaledonia" charset="0"/>
              </a:rPr>
              <a:t>2</a:t>
            </a:r>
            <a:r>
              <a:rPr lang="en-US">
                <a:latin typeface="NewCaledonia" charset="0"/>
              </a:rPr>
              <a:t> (g)</a:t>
            </a:r>
          </a:p>
          <a:p>
            <a:pPr>
              <a:spcBef>
                <a:spcPct val="50000"/>
              </a:spcBef>
            </a:pPr>
            <a:r>
              <a:rPr lang="en-US">
                <a:latin typeface="NewCaledonia" charset="0"/>
              </a:rPr>
              <a:t>What is the overall result when CH</a:t>
            </a:r>
            <a:r>
              <a:rPr lang="en-US" baseline="-25000">
                <a:latin typeface="NewCaledonia" charset="0"/>
              </a:rPr>
              <a:t>4</a:t>
            </a:r>
            <a:r>
              <a:rPr lang="en-US">
                <a:latin typeface="NewCaledonia" charset="0"/>
              </a:rPr>
              <a:t> (g) burns according to this reaction?</a:t>
            </a:r>
          </a:p>
          <a:p>
            <a:pPr>
              <a:spcBef>
                <a:spcPct val="50000"/>
              </a:spcBef>
            </a:pPr>
            <a:r>
              <a:rPr lang="en-US">
                <a:latin typeface="NewCaledonia" charset="0"/>
              </a:rPr>
              <a:t>(1) Energy is absorbed and </a:t>
            </a:r>
            <a:r>
              <a:rPr lang="en-US">
                <a:latin typeface="Symbol" pitchFamily="18" charset="2"/>
                <a:sym typeface="Symbol" pitchFamily="18" charset="2"/>
              </a:rPr>
              <a:t></a:t>
            </a:r>
            <a:r>
              <a:rPr lang="en-US" i="1">
                <a:latin typeface="NewCaledonia-Italic" charset="0"/>
              </a:rPr>
              <a:t>H </a:t>
            </a:r>
            <a:r>
              <a:rPr lang="en-US">
                <a:latin typeface="NewCaledonia" charset="0"/>
              </a:rPr>
              <a:t>is negative.</a:t>
            </a:r>
          </a:p>
          <a:p>
            <a:pPr>
              <a:spcBef>
                <a:spcPct val="50000"/>
              </a:spcBef>
            </a:pPr>
            <a:r>
              <a:rPr lang="en-US">
                <a:latin typeface="NewCaledonia" charset="0"/>
              </a:rPr>
              <a:t>(2) Energy is absorbed and </a:t>
            </a:r>
            <a:r>
              <a:rPr lang="en-US">
                <a:latin typeface="Symbol" pitchFamily="18" charset="2"/>
                <a:sym typeface="Symbol" pitchFamily="18" charset="2"/>
              </a:rPr>
              <a:t></a:t>
            </a:r>
            <a:r>
              <a:rPr lang="en-US">
                <a:latin typeface="Symbol" pitchFamily="18" charset="2"/>
              </a:rPr>
              <a:t> </a:t>
            </a:r>
            <a:r>
              <a:rPr lang="en-US" i="1">
                <a:latin typeface="NewCaledonia-Italic" charset="0"/>
              </a:rPr>
              <a:t>H </a:t>
            </a:r>
            <a:r>
              <a:rPr lang="en-US">
                <a:latin typeface="NewCaledonia" charset="0"/>
              </a:rPr>
              <a:t>is positive.</a:t>
            </a:r>
          </a:p>
          <a:p>
            <a:pPr>
              <a:spcBef>
                <a:spcPct val="50000"/>
              </a:spcBef>
            </a:pPr>
            <a:r>
              <a:rPr lang="en-US">
                <a:latin typeface="NewCaledonia" charset="0"/>
              </a:rPr>
              <a:t>(3) Energy is released and </a:t>
            </a:r>
            <a:r>
              <a:rPr lang="en-US">
                <a:latin typeface="Symbol" pitchFamily="18" charset="2"/>
                <a:sym typeface="Symbol" pitchFamily="18" charset="2"/>
              </a:rPr>
              <a:t></a:t>
            </a:r>
            <a:r>
              <a:rPr lang="en-US">
                <a:latin typeface="Symbol" pitchFamily="18" charset="2"/>
              </a:rPr>
              <a:t> </a:t>
            </a:r>
            <a:r>
              <a:rPr lang="en-US" i="1">
                <a:latin typeface="NewCaledonia-Italic" charset="0"/>
              </a:rPr>
              <a:t>H </a:t>
            </a:r>
            <a:r>
              <a:rPr lang="en-US">
                <a:latin typeface="NewCaledonia" charset="0"/>
              </a:rPr>
              <a:t>is negative.</a:t>
            </a:r>
          </a:p>
          <a:p>
            <a:pPr>
              <a:spcBef>
                <a:spcPct val="50000"/>
              </a:spcBef>
            </a:pPr>
            <a:r>
              <a:rPr lang="en-US">
                <a:latin typeface="NewCaledonia" charset="0"/>
              </a:rPr>
              <a:t>(4) Energy is released and </a:t>
            </a:r>
            <a:r>
              <a:rPr lang="en-US">
                <a:latin typeface="Symbol" pitchFamily="18" charset="2"/>
                <a:sym typeface="Symbol" pitchFamily="18" charset="2"/>
              </a:rPr>
              <a:t></a:t>
            </a:r>
            <a:r>
              <a:rPr lang="en-US">
                <a:latin typeface="Symbol" pitchFamily="18" charset="2"/>
              </a:rPr>
              <a:t> </a:t>
            </a:r>
            <a:r>
              <a:rPr lang="en-US" i="1">
                <a:latin typeface="NewCaledonia-Italic" charset="0"/>
              </a:rPr>
              <a:t>H </a:t>
            </a:r>
            <a:r>
              <a:rPr lang="en-US">
                <a:latin typeface="NewCaledonia" charset="0"/>
              </a:rPr>
              <a:t>is positive.</a:t>
            </a:r>
          </a:p>
        </p:txBody>
      </p:sp>
      <p:sp>
        <p:nvSpPr>
          <p:cNvPr id="41989" name="WordArt 5"/>
          <p:cNvSpPr>
            <a:spLocks noChangeArrowheads="1" noChangeShapeType="1" noTextEdit="1"/>
          </p:cNvSpPr>
          <p:nvPr/>
        </p:nvSpPr>
        <p:spPr bwMode="auto">
          <a:xfrm>
            <a:off x="1271588" y="4906963"/>
            <a:ext cx="338137"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41989"/>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95400" y="304800"/>
            <a:ext cx="7696200" cy="1219200"/>
          </a:xfrm>
        </p:spPr>
        <p:txBody>
          <a:bodyPr>
            <a:normAutofit fontScale="90000"/>
          </a:bodyPr>
          <a:lstStyle/>
          <a:p>
            <a:r>
              <a:rPr lang="en-US"/>
              <a:t>Regents Question: 08/02 #34</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8EAABCBD-A1F2-4FCB-B5C4-2B8F7951C7B0}" type="slidenum">
              <a:rPr lang="en-US"/>
              <a:pPr/>
              <a:t>17</a:t>
            </a:fld>
            <a:endParaRPr lang="en-US"/>
          </a:p>
        </p:txBody>
      </p:sp>
      <p:pic>
        <p:nvPicPr>
          <p:cNvPr id="43011" name="Picture 3"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43012" name="Text Box 4"/>
          <p:cNvSpPr txBox="1">
            <a:spLocks noChangeArrowheads="1"/>
          </p:cNvSpPr>
          <p:nvPr/>
        </p:nvSpPr>
        <p:spPr bwMode="auto">
          <a:xfrm>
            <a:off x="1751013" y="1752600"/>
            <a:ext cx="73929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According to Table I, which salt releases energy as it dissolves?</a:t>
            </a:r>
          </a:p>
          <a:p>
            <a:pPr>
              <a:spcBef>
                <a:spcPct val="50000"/>
              </a:spcBef>
            </a:pPr>
            <a:r>
              <a:rPr lang="en-US">
                <a:latin typeface="NewCaledonia" charset="0"/>
              </a:rPr>
              <a:t>(1) KNO</a:t>
            </a:r>
            <a:r>
              <a:rPr lang="en-US" baseline="-25000">
                <a:latin typeface="NewCaledonia" charset="0"/>
              </a:rPr>
              <a:t>3 </a:t>
            </a:r>
            <a:r>
              <a:rPr lang="en-US">
                <a:latin typeface="NewCaledonia" charset="0"/>
              </a:rPr>
              <a:t>		(3) NH</a:t>
            </a:r>
            <a:r>
              <a:rPr lang="en-US" baseline="-25000">
                <a:latin typeface="NewCaledonia" charset="0"/>
              </a:rPr>
              <a:t>4</a:t>
            </a:r>
            <a:r>
              <a:rPr lang="en-US">
                <a:latin typeface="NewCaledonia" charset="0"/>
              </a:rPr>
              <a:t>NO</a:t>
            </a:r>
            <a:r>
              <a:rPr lang="en-US" baseline="-25000">
                <a:latin typeface="NewCaledonia" charset="0"/>
              </a:rPr>
              <a:t>3</a:t>
            </a:r>
          </a:p>
          <a:p>
            <a:pPr>
              <a:spcBef>
                <a:spcPct val="50000"/>
              </a:spcBef>
            </a:pPr>
            <a:r>
              <a:rPr lang="en-US">
                <a:latin typeface="NewCaledonia" charset="0"/>
              </a:rPr>
              <a:t>(2) LiBr 		(4) NaCl</a:t>
            </a:r>
          </a:p>
        </p:txBody>
      </p:sp>
      <p:sp>
        <p:nvSpPr>
          <p:cNvPr id="43013" name="WordArt 5"/>
          <p:cNvSpPr>
            <a:spLocks noChangeArrowheads="1" noChangeShapeType="1" noTextEdit="1"/>
          </p:cNvSpPr>
          <p:nvPr/>
        </p:nvSpPr>
        <p:spPr bwMode="auto">
          <a:xfrm>
            <a:off x="1355725" y="3275013"/>
            <a:ext cx="338138"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43013"/>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p:cNvSpPr>
            <a:spLocks noGrp="1" noChangeArrowheads="1"/>
          </p:cNvSpPr>
          <p:nvPr>
            <p:ph type="title"/>
          </p:nvPr>
        </p:nvSpPr>
        <p:spPr>
          <a:xfrm>
            <a:off x="1295400" y="304800"/>
            <a:ext cx="7696200" cy="1219200"/>
          </a:xfrm>
        </p:spPr>
        <p:txBody>
          <a:bodyPr>
            <a:normAutofit fontScale="90000"/>
          </a:bodyPr>
          <a:lstStyle/>
          <a:p>
            <a:r>
              <a:rPr lang="en-US"/>
              <a:t>Regents Question: 08/02 #34</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C184A3C4-BB2D-4170-BFDC-8E5D4525563A}" type="slidenum">
              <a:rPr lang="en-US"/>
              <a:pPr/>
              <a:t>18</a:t>
            </a:fld>
            <a:endParaRPr lang="en-US"/>
          </a:p>
        </p:txBody>
      </p:sp>
      <p:pic>
        <p:nvPicPr>
          <p:cNvPr id="50179" name="Picture 1027"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50180" name="Text Box 1028"/>
          <p:cNvSpPr txBox="1">
            <a:spLocks noChangeArrowheads="1"/>
          </p:cNvSpPr>
          <p:nvPr/>
        </p:nvSpPr>
        <p:spPr bwMode="auto">
          <a:xfrm>
            <a:off x="1751013" y="1752600"/>
            <a:ext cx="73929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According to Table I, which salt releases energy as it dissolves?</a:t>
            </a:r>
          </a:p>
          <a:p>
            <a:pPr>
              <a:spcBef>
                <a:spcPct val="50000"/>
              </a:spcBef>
            </a:pPr>
            <a:r>
              <a:rPr lang="en-US">
                <a:latin typeface="NewCaledonia" charset="0"/>
              </a:rPr>
              <a:t>(1) KNO</a:t>
            </a:r>
            <a:r>
              <a:rPr lang="en-US" baseline="-25000">
                <a:latin typeface="NewCaledonia" charset="0"/>
              </a:rPr>
              <a:t>3 </a:t>
            </a:r>
            <a:r>
              <a:rPr lang="en-US">
                <a:latin typeface="NewCaledonia" charset="0"/>
              </a:rPr>
              <a:t>		(3) NH</a:t>
            </a:r>
            <a:r>
              <a:rPr lang="en-US" baseline="-25000">
                <a:latin typeface="NewCaledonia" charset="0"/>
              </a:rPr>
              <a:t>4</a:t>
            </a:r>
            <a:r>
              <a:rPr lang="en-US">
                <a:latin typeface="NewCaledonia" charset="0"/>
              </a:rPr>
              <a:t>NO</a:t>
            </a:r>
            <a:r>
              <a:rPr lang="en-US" baseline="-25000">
                <a:latin typeface="NewCaledonia" charset="0"/>
              </a:rPr>
              <a:t>3</a:t>
            </a:r>
          </a:p>
          <a:p>
            <a:pPr>
              <a:spcBef>
                <a:spcPct val="50000"/>
              </a:spcBef>
            </a:pPr>
            <a:r>
              <a:rPr lang="en-US">
                <a:latin typeface="NewCaledonia" charset="0"/>
              </a:rPr>
              <a:t>(2) LiBr 		(4) NaCl</a:t>
            </a:r>
          </a:p>
        </p:txBody>
      </p:sp>
      <p:sp>
        <p:nvSpPr>
          <p:cNvPr id="50181" name="WordArt 1029"/>
          <p:cNvSpPr>
            <a:spLocks noChangeArrowheads="1" noChangeShapeType="1" noTextEdit="1"/>
          </p:cNvSpPr>
          <p:nvPr/>
        </p:nvSpPr>
        <p:spPr bwMode="auto">
          <a:xfrm>
            <a:off x="1355725" y="3275013"/>
            <a:ext cx="338138"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50181"/>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sz="half" idx="1"/>
          </p:nvPr>
        </p:nvSpPr>
        <p:spPr>
          <a:xfrm>
            <a:off x="332509" y="280411"/>
            <a:ext cx="4173682" cy="6494462"/>
          </a:xfrm>
        </p:spPr>
        <p:txBody>
          <a:bodyPr/>
          <a:lstStyle/>
          <a:p>
            <a:r>
              <a:rPr lang="en-US" sz="2800" dirty="0"/>
              <a:t>Exothermic</a:t>
            </a:r>
          </a:p>
          <a:p>
            <a:pPr lvl="1"/>
            <a:r>
              <a:rPr lang="en-US" sz="2800" dirty="0"/>
              <a:t>Potential energy decreases</a:t>
            </a:r>
          </a:p>
          <a:p>
            <a:pPr lvl="1"/>
            <a:r>
              <a:rPr lang="en-US" sz="2800" dirty="0"/>
              <a:t>Releases energy</a:t>
            </a:r>
          </a:p>
          <a:p>
            <a:pPr lvl="1"/>
            <a:r>
              <a:rPr lang="en-US" sz="2800" dirty="0">
                <a:sym typeface="Symbol" pitchFamily="18" charset="2"/>
              </a:rPr>
              <a:t>H is negative</a:t>
            </a:r>
          </a:p>
          <a:p>
            <a:pPr lvl="1"/>
            <a:r>
              <a:rPr lang="en-US" sz="2800" dirty="0">
                <a:sym typeface="Symbol" pitchFamily="18" charset="2"/>
              </a:rPr>
              <a:t>Energy is on the right</a:t>
            </a:r>
          </a:p>
          <a:p>
            <a:pPr algn="ctr">
              <a:buFont typeface="Symbol" pitchFamily="18" charset="2"/>
              <a:buNone/>
            </a:pPr>
            <a:r>
              <a:rPr lang="en-US" sz="2400" dirty="0">
                <a:sym typeface="Symbol" pitchFamily="18" charset="2"/>
              </a:rPr>
              <a:t>2H</a:t>
            </a:r>
            <a:r>
              <a:rPr lang="en-US" sz="2400" baseline="-25000" dirty="0">
                <a:sym typeface="Symbol" pitchFamily="18" charset="2"/>
              </a:rPr>
              <a:t>2</a:t>
            </a:r>
            <a:r>
              <a:rPr lang="en-US" sz="2400" dirty="0">
                <a:sym typeface="Symbol" pitchFamily="18" charset="2"/>
              </a:rPr>
              <a:t> + O</a:t>
            </a:r>
            <a:r>
              <a:rPr lang="en-US" sz="2400" baseline="-25000" dirty="0">
                <a:sym typeface="Symbol" pitchFamily="18" charset="2"/>
              </a:rPr>
              <a:t>2</a:t>
            </a:r>
            <a:r>
              <a:rPr lang="en-US" sz="2400" dirty="0">
                <a:sym typeface="Symbol" pitchFamily="18" charset="2"/>
              </a:rPr>
              <a:t>        2H</a:t>
            </a:r>
            <a:r>
              <a:rPr lang="en-US" sz="2400" baseline="-25000" dirty="0">
                <a:sym typeface="Symbol" pitchFamily="18" charset="2"/>
              </a:rPr>
              <a:t>2</a:t>
            </a:r>
            <a:r>
              <a:rPr lang="en-US" sz="2400" dirty="0">
                <a:sym typeface="Symbol" pitchFamily="18" charset="2"/>
              </a:rPr>
              <a:t>O + energy</a:t>
            </a:r>
          </a:p>
        </p:txBody>
      </p:sp>
      <p:sp>
        <p:nvSpPr>
          <p:cNvPr id="36868" name="Rectangle 4"/>
          <p:cNvSpPr>
            <a:spLocks noGrp="1" noChangeArrowheads="1"/>
          </p:cNvSpPr>
          <p:nvPr>
            <p:ph sz="half" idx="2"/>
          </p:nvPr>
        </p:nvSpPr>
        <p:spPr>
          <a:xfrm>
            <a:off x="4561609" y="168419"/>
            <a:ext cx="4384964" cy="6481762"/>
          </a:xfrm>
        </p:spPr>
        <p:txBody>
          <a:bodyPr/>
          <a:lstStyle/>
          <a:p>
            <a:r>
              <a:rPr lang="en-US" sz="2800" dirty="0"/>
              <a:t>Endothermic</a:t>
            </a:r>
          </a:p>
          <a:p>
            <a:pPr lvl="1"/>
            <a:r>
              <a:rPr lang="en-US" sz="2800" dirty="0"/>
              <a:t>Potential energy increases</a:t>
            </a:r>
          </a:p>
          <a:p>
            <a:pPr lvl="1"/>
            <a:r>
              <a:rPr lang="en-US" sz="2800" dirty="0"/>
              <a:t>Absorbs energy</a:t>
            </a:r>
          </a:p>
          <a:p>
            <a:pPr lvl="1"/>
            <a:r>
              <a:rPr lang="en-US" sz="2800" dirty="0">
                <a:sym typeface="Symbol" pitchFamily="18" charset="2"/>
              </a:rPr>
              <a:t>H is positive</a:t>
            </a:r>
          </a:p>
          <a:p>
            <a:pPr lvl="1"/>
            <a:r>
              <a:rPr lang="en-US" sz="2800" dirty="0">
                <a:sym typeface="Symbol" pitchFamily="18" charset="2"/>
              </a:rPr>
              <a:t>Energy is on the left</a:t>
            </a:r>
          </a:p>
          <a:p>
            <a:pPr algn="ctr">
              <a:buFont typeface="Symbol" pitchFamily="18" charset="2"/>
              <a:buNone/>
            </a:pPr>
            <a:r>
              <a:rPr lang="en-US" sz="2400" dirty="0">
                <a:sym typeface="Symbol" pitchFamily="18" charset="2"/>
              </a:rPr>
              <a:t>2H</a:t>
            </a:r>
            <a:r>
              <a:rPr lang="en-US" sz="2400" baseline="-25000" dirty="0">
                <a:sym typeface="Symbol" pitchFamily="18" charset="2"/>
              </a:rPr>
              <a:t>2</a:t>
            </a:r>
            <a:r>
              <a:rPr lang="en-US" sz="2400" dirty="0">
                <a:sym typeface="Symbol" pitchFamily="18" charset="2"/>
              </a:rPr>
              <a:t>O + energy        2H</a:t>
            </a:r>
            <a:r>
              <a:rPr lang="en-US" sz="2400" baseline="-25000" dirty="0">
                <a:sym typeface="Symbol" pitchFamily="18" charset="2"/>
              </a:rPr>
              <a:t>2</a:t>
            </a:r>
            <a:r>
              <a:rPr lang="en-US" sz="2400" dirty="0">
                <a:sym typeface="Symbol" pitchFamily="18" charset="2"/>
              </a:rPr>
              <a:t> + O</a:t>
            </a:r>
            <a:r>
              <a:rPr lang="en-US" sz="2400" baseline="-25000" dirty="0">
                <a:sym typeface="Symbol" pitchFamily="18" charset="2"/>
              </a:rPr>
              <a:t>2</a:t>
            </a:r>
            <a:endParaRPr lang="en-US" sz="2400" dirty="0">
              <a:sym typeface="Symbol" pitchFamily="18" charset="2"/>
            </a:endParaRPr>
          </a:p>
        </p:txBody>
      </p:sp>
      <p:sp>
        <p:nvSpPr>
          <p:cNvPr id="10" name="Date Placeholder 4"/>
          <p:cNvSpPr>
            <a:spLocks noGrp="1"/>
          </p:cNvSpPr>
          <p:nvPr>
            <p:ph type="dt" sz="half" idx="10"/>
          </p:nvPr>
        </p:nvSpPr>
        <p:spPr/>
        <p:txBody>
          <a:bodyPr/>
          <a:lstStyle/>
          <a:p>
            <a:r>
              <a:rPr lang="en-US"/>
              <a:t>J Deutsch 2003</a:t>
            </a:r>
          </a:p>
        </p:txBody>
      </p:sp>
      <p:sp>
        <p:nvSpPr>
          <p:cNvPr id="11" name="Slide Number Placeholder 6"/>
          <p:cNvSpPr>
            <a:spLocks noGrp="1"/>
          </p:cNvSpPr>
          <p:nvPr>
            <p:ph type="sldNum" sz="quarter" idx="12"/>
          </p:nvPr>
        </p:nvSpPr>
        <p:spPr/>
        <p:txBody>
          <a:bodyPr/>
          <a:lstStyle/>
          <a:p>
            <a:fld id="{302782D0-8445-47C3-A185-994E551D9984}" type="slidenum">
              <a:rPr lang="en-US"/>
              <a:pPr/>
              <a:t>19</a:t>
            </a:fld>
            <a:endParaRPr lang="en-US"/>
          </a:p>
        </p:txBody>
      </p:sp>
      <p:sp>
        <p:nvSpPr>
          <p:cNvPr id="36869" name="Line 5"/>
          <p:cNvSpPr>
            <a:spLocks noChangeShapeType="1"/>
          </p:cNvSpPr>
          <p:nvPr/>
        </p:nvSpPr>
        <p:spPr bwMode="auto">
          <a:xfrm>
            <a:off x="1971675" y="3861522"/>
            <a:ext cx="357188" cy="0"/>
          </a:xfrm>
          <a:prstGeom prst="line">
            <a:avLst/>
          </a:prstGeom>
          <a:noFill/>
          <a:ln w="1270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6870" name="Line 6"/>
          <p:cNvSpPr>
            <a:spLocks noChangeShapeType="1"/>
          </p:cNvSpPr>
          <p:nvPr/>
        </p:nvSpPr>
        <p:spPr bwMode="auto">
          <a:xfrm>
            <a:off x="7007153" y="3373149"/>
            <a:ext cx="357188" cy="0"/>
          </a:xfrm>
          <a:prstGeom prst="line">
            <a:avLst/>
          </a:prstGeom>
          <a:noFill/>
          <a:ln w="1270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36871" name="Object 7"/>
          <p:cNvGraphicFramePr>
            <a:graphicFrameLocks noChangeAspect="1"/>
          </p:cNvGraphicFramePr>
          <p:nvPr>
            <p:extLst>
              <p:ext uri="{D42A27DB-BD31-4B8C-83A1-F6EECF244321}">
                <p14:modId xmlns:p14="http://schemas.microsoft.com/office/powerpoint/2010/main" val="1754538816"/>
              </p:ext>
            </p:extLst>
          </p:nvPr>
        </p:nvGraphicFramePr>
        <p:xfrm>
          <a:off x="1260475" y="4614862"/>
          <a:ext cx="2136775" cy="1762125"/>
        </p:xfrm>
        <a:graphic>
          <a:graphicData uri="http://schemas.openxmlformats.org/presentationml/2006/ole">
            <mc:AlternateContent xmlns:mc="http://schemas.openxmlformats.org/markup-compatibility/2006">
              <mc:Choice xmlns:v="urn:schemas-microsoft-com:vml" Requires="v">
                <p:oleObj spid="_x0000_s36917" name="Bitmap Image" r:id="rId3" imgW="1305107" imgH="1076475" progId="Paint.Picture">
                  <p:embed/>
                </p:oleObj>
              </mc:Choice>
              <mc:Fallback>
                <p:oleObj name="Bitmap Image" r:id="rId3" imgW="1305107" imgH="1076475" progId="Paint.Picture">
                  <p:embed/>
                  <p:pic>
                    <p:nvPicPr>
                      <p:cNvPr id="0" name="Object 7"/>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60475" y="4614862"/>
                        <a:ext cx="2136775"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72" name="Object 8"/>
          <p:cNvGraphicFramePr>
            <a:graphicFrameLocks noChangeAspect="1"/>
          </p:cNvGraphicFramePr>
          <p:nvPr>
            <p:extLst>
              <p:ext uri="{D42A27DB-BD31-4B8C-83A1-F6EECF244321}">
                <p14:modId xmlns:p14="http://schemas.microsoft.com/office/powerpoint/2010/main" val="2082874518"/>
              </p:ext>
            </p:extLst>
          </p:nvPr>
        </p:nvGraphicFramePr>
        <p:xfrm>
          <a:off x="5673653" y="4261572"/>
          <a:ext cx="2667000" cy="1900237"/>
        </p:xfrm>
        <a:graphic>
          <a:graphicData uri="http://schemas.openxmlformats.org/presentationml/2006/ole">
            <mc:AlternateContent xmlns:mc="http://schemas.openxmlformats.org/markup-compatibility/2006">
              <mc:Choice xmlns:v="urn:schemas-microsoft-com:vml" Requires="v">
                <p:oleObj spid="_x0000_s36918" name="Bitmap Image" r:id="rId5" imgW="1590897" imgH="1133633" progId="Paint.Picture">
                  <p:embed/>
                </p:oleObj>
              </mc:Choice>
              <mc:Fallback>
                <p:oleObj name="Bitmap Image" r:id="rId5" imgW="1590897" imgH="1133633" progId="Paint.Picture">
                  <p:embed/>
                  <p:pic>
                    <p:nvPicPr>
                      <p:cNvPr id="0" name="Object 8"/>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73653" y="4261572"/>
                        <a:ext cx="2667000" cy="190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73" name="Text Box 9"/>
          <p:cNvSpPr txBox="1">
            <a:spLocks noChangeArrowheads="1"/>
          </p:cNvSpPr>
          <p:nvPr/>
        </p:nvSpPr>
        <p:spPr bwMode="auto">
          <a:xfrm>
            <a:off x="1971675" y="5672138"/>
            <a:ext cx="442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PE</a:t>
            </a:r>
          </a:p>
        </p:txBody>
      </p:sp>
      <p:sp>
        <p:nvSpPr>
          <p:cNvPr id="36874" name="Text Box 10"/>
          <p:cNvSpPr txBox="1">
            <a:spLocks noChangeArrowheads="1"/>
          </p:cNvSpPr>
          <p:nvPr/>
        </p:nvSpPr>
        <p:spPr bwMode="auto">
          <a:xfrm>
            <a:off x="5924550" y="5495925"/>
            <a:ext cx="4429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PE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a:xfrm>
            <a:off x="1209675" y="304800"/>
            <a:ext cx="7934325" cy="3048000"/>
          </a:xfrm>
        </p:spPr>
        <p:txBody>
          <a:bodyPr>
            <a:normAutofit fontScale="90000"/>
          </a:bodyPr>
          <a:lstStyle/>
          <a:p>
            <a:r>
              <a:rPr lang="en-US" sz="4000" dirty="0"/>
              <a:t>The rate of a chemical reaction depends on several factors: temperature, concentration, nature of reactants, surface area, and the presence of a catalyst. </a:t>
            </a:r>
          </a:p>
        </p:txBody>
      </p:sp>
      <p:sp>
        <p:nvSpPr>
          <p:cNvPr id="5124" name="Rectangle 4"/>
          <p:cNvSpPr>
            <a:spLocks noGrp="1" noChangeArrowheads="1"/>
          </p:cNvSpPr>
          <p:nvPr>
            <p:ph idx="1"/>
          </p:nvPr>
        </p:nvSpPr>
        <p:spPr>
          <a:xfrm>
            <a:off x="1219200" y="3352800"/>
            <a:ext cx="7924800" cy="3352800"/>
          </a:xfrm>
        </p:spPr>
        <p:txBody>
          <a:bodyPr>
            <a:normAutofit fontScale="92500" lnSpcReduction="10000"/>
          </a:bodyPr>
          <a:lstStyle/>
          <a:p>
            <a:pPr>
              <a:lnSpc>
                <a:spcPct val="90000"/>
              </a:lnSpc>
            </a:pPr>
            <a:r>
              <a:rPr lang="en-US" sz="2800"/>
              <a:t>Increase temperature – faster rate</a:t>
            </a:r>
          </a:p>
          <a:p>
            <a:pPr lvl="1">
              <a:lnSpc>
                <a:spcPct val="90000"/>
              </a:lnSpc>
            </a:pPr>
            <a:r>
              <a:rPr lang="en-US" sz="2400"/>
              <a:t>More kinetic energy</a:t>
            </a:r>
          </a:p>
          <a:p>
            <a:pPr lvl="1">
              <a:lnSpc>
                <a:spcPct val="90000"/>
              </a:lnSpc>
            </a:pPr>
            <a:r>
              <a:rPr lang="en-US" sz="2400"/>
              <a:t>Molecules move faster</a:t>
            </a:r>
          </a:p>
          <a:p>
            <a:pPr lvl="1">
              <a:lnSpc>
                <a:spcPct val="90000"/>
              </a:lnSpc>
            </a:pPr>
            <a:r>
              <a:rPr lang="en-US" sz="2400"/>
              <a:t>Collide more often and with more energy</a:t>
            </a:r>
          </a:p>
          <a:p>
            <a:pPr>
              <a:lnSpc>
                <a:spcPct val="90000"/>
              </a:lnSpc>
            </a:pPr>
            <a:r>
              <a:rPr lang="en-US" sz="2800"/>
              <a:t>Increase concentration – faster rate</a:t>
            </a:r>
          </a:p>
          <a:p>
            <a:pPr lvl="1">
              <a:lnSpc>
                <a:spcPct val="90000"/>
              </a:lnSpc>
            </a:pPr>
            <a:r>
              <a:rPr lang="en-US" sz="2400"/>
              <a:t>More particles to collide with</a:t>
            </a:r>
          </a:p>
          <a:p>
            <a:pPr>
              <a:lnSpc>
                <a:spcPct val="90000"/>
              </a:lnSpc>
            </a:pPr>
            <a:r>
              <a:rPr lang="en-US" sz="2800"/>
              <a:t>Increase surface area- smaller particles- faster rate</a:t>
            </a:r>
          </a:p>
          <a:p>
            <a:pPr lvl="1">
              <a:lnSpc>
                <a:spcPct val="90000"/>
              </a:lnSpc>
            </a:pPr>
            <a:r>
              <a:rPr lang="en-US" sz="2400"/>
              <a:t>More sites for collisions to occur</a:t>
            </a:r>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1C6649A9-0A8B-4407-9010-D0AC8CA3CDE8}" type="slidenum">
              <a:rPr lang="en-US"/>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dissolve">
                                      <p:cBhvr>
                                        <p:cTn id="7" dur="500"/>
                                        <p:tgtEl>
                                          <p:spTgt spid="512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24">
                                            <p:txEl>
                                              <p:pRg st="1" end="1"/>
                                            </p:txEl>
                                          </p:spTgt>
                                        </p:tgtEl>
                                        <p:attrNameLst>
                                          <p:attrName>style.visibility</p:attrName>
                                        </p:attrNameLst>
                                      </p:cBhvr>
                                      <p:to>
                                        <p:strVal val="visible"/>
                                      </p:to>
                                    </p:set>
                                    <p:animEffect transition="in" filter="dissolve">
                                      <p:cBhvr>
                                        <p:cTn id="10" dur="500"/>
                                        <p:tgtEl>
                                          <p:spTgt spid="5124">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124">
                                            <p:txEl>
                                              <p:pRg st="2" end="2"/>
                                            </p:txEl>
                                          </p:spTgt>
                                        </p:tgtEl>
                                        <p:attrNameLst>
                                          <p:attrName>style.visibility</p:attrName>
                                        </p:attrNameLst>
                                      </p:cBhvr>
                                      <p:to>
                                        <p:strVal val="visible"/>
                                      </p:to>
                                    </p:set>
                                    <p:animEffect transition="in" filter="dissolve">
                                      <p:cBhvr>
                                        <p:cTn id="13" dur="500"/>
                                        <p:tgtEl>
                                          <p:spTgt spid="5124">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124">
                                            <p:txEl>
                                              <p:pRg st="3" end="3"/>
                                            </p:txEl>
                                          </p:spTgt>
                                        </p:tgtEl>
                                        <p:attrNameLst>
                                          <p:attrName>style.visibility</p:attrName>
                                        </p:attrNameLst>
                                      </p:cBhvr>
                                      <p:to>
                                        <p:strVal val="visible"/>
                                      </p:to>
                                    </p:set>
                                    <p:animEffect transition="in" filter="dissolve">
                                      <p:cBhvr>
                                        <p:cTn id="16" dur="500"/>
                                        <p:tgtEl>
                                          <p:spTgt spid="5124">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124">
                                            <p:txEl>
                                              <p:pRg st="4" end="4"/>
                                            </p:txEl>
                                          </p:spTgt>
                                        </p:tgtEl>
                                        <p:attrNameLst>
                                          <p:attrName>style.visibility</p:attrName>
                                        </p:attrNameLst>
                                      </p:cBhvr>
                                      <p:to>
                                        <p:strVal val="visible"/>
                                      </p:to>
                                    </p:set>
                                    <p:animEffect transition="in" filter="dissolve">
                                      <p:cBhvr>
                                        <p:cTn id="21" dur="500"/>
                                        <p:tgtEl>
                                          <p:spTgt spid="5124">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124">
                                            <p:txEl>
                                              <p:pRg st="5" end="5"/>
                                            </p:txEl>
                                          </p:spTgt>
                                        </p:tgtEl>
                                        <p:attrNameLst>
                                          <p:attrName>style.visibility</p:attrName>
                                        </p:attrNameLst>
                                      </p:cBhvr>
                                      <p:to>
                                        <p:strVal val="visible"/>
                                      </p:to>
                                    </p:set>
                                    <p:animEffect transition="in" filter="dissolve">
                                      <p:cBhvr>
                                        <p:cTn id="24" dur="500"/>
                                        <p:tgtEl>
                                          <p:spTgt spid="5124">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124">
                                            <p:txEl>
                                              <p:pRg st="6" end="6"/>
                                            </p:txEl>
                                          </p:spTgt>
                                        </p:tgtEl>
                                        <p:attrNameLst>
                                          <p:attrName>style.visibility</p:attrName>
                                        </p:attrNameLst>
                                      </p:cBhvr>
                                      <p:to>
                                        <p:strVal val="visible"/>
                                      </p:to>
                                    </p:set>
                                    <p:animEffect transition="in" filter="dissolve">
                                      <p:cBhvr>
                                        <p:cTn id="29" dur="500"/>
                                        <p:tgtEl>
                                          <p:spTgt spid="5124">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124">
                                            <p:txEl>
                                              <p:pRg st="7" end="7"/>
                                            </p:txEl>
                                          </p:spTgt>
                                        </p:tgtEl>
                                        <p:attrNameLst>
                                          <p:attrName>style.visibility</p:attrName>
                                        </p:attrNameLst>
                                      </p:cBhvr>
                                      <p:to>
                                        <p:strVal val="visible"/>
                                      </p:to>
                                    </p:set>
                                    <p:animEffect transition="in" filter="dissolve">
                                      <p:cBhvr>
                                        <p:cTn id="32" dur="500"/>
                                        <p:tgtEl>
                                          <p:spTgt spid="5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95400" y="304800"/>
            <a:ext cx="7696200" cy="1219200"/>
          </a:xfrm>
        </p:spPr>
        <p:txBody>
          <a:bodyPr>
            <a:normAutofit fontScale="90000"/>
          </a:bodyPr>
          <a:lstStyle/>
          <a:p>
            <a:r>
              <a:rPr lang="en-US"/>
              <a:t>Regents Question: 06/02 #55-56</a:t>
            </a:r>
          </a:p>
        </p:txBody>
      </p:sp>
      <p:sp>
        <p:nvSpPr>
          <p:cNvPr id="10" name="Date Placeholder 2"/>
          <p:cNvSpPr>
            <a:spLocks noGrp="1"/>
          </p:cNvSpPr>
          <p:nvPr>
            <p:ph type="dt" sz="half" idx="10"/>
          </p:nvPr>
        </p:nvSpPr>
        <p:spPr/>
        <p:txBody>
          <a:bodyPr/>
          <a:lstStyle/>
          <a:p>
            <a:r>
              <a:rPr lang="en-US"/>
              <a:t>J Deutsch 2003</a:t>
            </a:r>
          </a:p>
        </p:txBody>
      </p:sp>
      <p:sp>
        <p:nvSpPr>
          <p:cNvPr id="11" name="Slide Number Placeholder 4"/>
          <p:cNvSpPr>
            <a:spLocks noGrp="1"/>
          </p:cNvSpPr>
          <p:nvPr>
            <p:ph type="sldNum" sz="quarter" idx="12"/>
          </p:nvPr>
        </p:nvSpPr>
        <p:spPr/>
        <p:txBody>
          <a:bodyPr/>
          <a:lstStyle/>
          <a:p>
            <a:fld id="{07D05656-26EA-428C-AE81-C317269F4852}" type="slidenum">
              <a:rPr lang="en-US"/>
              <a:pPr/>
              <a:t>20</a:t>
            </a:fld>
            <a:endParaRPr lang="en-US"/>
          </a:p>
        </p:txBody>
      </p:sp>
      <p:pic>
        <p:nvPicPr>
          <p:cNvPr id="46083" name="Picture 3" descr="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46084" name="Text Box 4"/>
          <p:cNvSpPr txBox="1">
            <a:spLocks noChangeArrowheads="1"/>
          </p:cNvSpPr>
          <p:nvPr/>
        </p:nvSpPr>
        <p:spPr bwMode="auto">
          <a:xfrm>
            <a:off x="1031876" y="1406048"/>
            <a:ext cx="301625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sz="2000" dirty="0">
                <a:latin typeface="NewCaledonia" charset="0"/>
              </a:rPr>
              <a:t>Given the reaction:</a:t>
            </a:r>
          </a:p>
          <a:p>
            <a:pPr>
              <a:spcBef>
                <a:spcPct val="50000"/>
              </a:spcBef>
            </a:pPr>
            <a:r>
              <a:rPr lang="en-US" sz="2000" dirty="0">
                <a:latin typeface="NewCaledonia" charset="0"/>
              </a:rPr>
              <a:t> </a:t>
            </a:r>
            <a:r>
              <a:rPr lang="en-US" sz="2000" i="1" dirty="0">
                <a:latin typeface="NewCaledonia-Italic" charset="0"/>
              </a:rPr>
              <a:t>A </a:t>
            </a:r>
            <a:r>
              <a:rPr lang="en-US" sz="2000" dirty="0">
                <a:latin typeface="NewCaledonia" charset="0"/>
              </a:rPr>
              <a:t>+ </a:t>
            </a:r>
            <a:r>
              <a:rPr lang="en-US" sz="2000" i="1" dirty="0">
                <a:latin typeface="NewCaledonia-Italic" charset="0"/>
              </a:rPr>
              <a:t>B </a:t>
            </a:r>
            <a:r>
              <a:rPr lang="en-US" sz="2000" i="1" dirty="0">
                <a:latin typeface="NewCaledonia-Italic" charset="0"/>
                <a:sym typeface="Symbol" pitchFamily="18" charset="2"/>
              </a:rPr>
              <a:t> </a:t>
            </a:r>
            <a:r>
              <a:rPr lang="en-US" sz="2000" i="1" dirty="0">
                <a:latin typeface="NewCaledonia-Italic" charset="0"/>
              </a:rPr>
              <a:t>C</a:t>
            </a:r>
          </a:p>
          <a:p>
            <a:pPr>
              <a:spcBef>
                <a:spcPct val="50000"/>
              </a:spcBef>
              <a:buFontTx/>
              <a:buChar char="•"/>
            </a:pPr>
            <a:r>
              <a:rPr lang="en-US" sz="2000" dirty="0">
                <a:latin typeface="NewCaledonia" charset="0"/>
              </a:rPr>
              <a:t>Does the diagram illustrate an exothermic or an endothermic reaction?</a:t>
            </a:r>
            <a:r>
              <a:rPr lang="en-US" dirty="0">
                <a:latin typeface="NewCaledonia" charset="0"/>
              </a:rPr>
              <a:t> </a:t>
            </a:r>
            <a:endParaRPr lang="en-US" i="1" dirty="0">
              <a:latin typeface="NewCaledonia-Italic" charset="0"/>
            </a:endParaRPr>
          </a:p>
        </p:txBody>
      </p:sp>
      <p:pic>
        <p:nvPicPr>
          <p:cNvPr id="460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6888" y="1312863"/>
            <a:ext cx="4575175" cy="2531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6" name="Text Box 6"/>
          <p:cNvSpPr txBox="1">
            <a:spLocks noChangeArrowheads="1"/>
          </p:cNvSpPr>
          <p:nvPr/>
        </p:nvSpPr>
        <p:spPr bwMode="auto">
          <a:xfrm>
            <a:off x="1122363" y="4002234"/>
            <a:ext cx="797242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dirty="0">
                <a:latin typeface="NewCaledonia" charset="0"/>
              </a:rPr>
              <a:t>State one  reason, in terms of energy, to support your answer.</a:t>
            </a:r>
          </a:p>
          <a:p>
            <a:pPr>
              <a:spcBef>
                <a:spcPct val="50000"/>
              </a:spcBef>
              <a:buFontTx/>
              <a:buChar char="•"/>
            </a:pPr>
            <a:endParaRPr lang="en-US" dirty="0">
              <a:latin typeface="NewCaledonia" charset="0"/>
            </a:endParaRPr>
          </a:p>
          <a:p>
            <a:pPr>
              <a:spcBef>
                <a:spcPct val="50000"/>
              </a:spcBef>
              <a:buFontTx/>
              <a:buChar char="•"/>
            </a:pPr>
            <a:r>
              <a:rPr lang="en-US" dirty="0">
                <a:latin typeface="NewCaledonia" charset="0"/>
              </a:rPr>
              <a:t> On the diagram provided </a:t>
            </a:r>
            <a:r>
              <a:rPr lang="en-US" i="1" dirty="0">
                <a:latin typeface="NewCaledonia-Italic" charset="0"/>
              </a:rPr>
              <a:t>in your answer booklet, </a:t>
            </a:r>
            <a:r>
              <a:rPr lang="en-US" dirty="0">
                <a:latin typeface="NewCaledonia" charset="0"/>
              </a:rPr>
              <a:t>draw a dashed line to indicate a potential energy curve for the reaction if a catalyst is added. </a:t>
            </a:r>
          </a:p>
        </p:txBody>
      </p:sp>
      <p:sp>
        <p:nvSpPr>
          <p:cNvPr id="46087" name="Text Box 7"/>
          <p:cNvSpPr txBox="1">
            <a:spLocks noChangeArrowheads="1"/>
          </p:cNvSpPr>
          <p:nvPr/>
        </p:nvSpPr>
        <p:spPr bwMode="auto">
          <a:xfrm>
            <a:off x="2640735" y="3564949"/>
            <a:ext cx="19416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a:solidFill>
                  <a:schemeClr val="hlink"/>
                </a:solidFill>
              </a:rPr>
              <a:t>Endothermic</a:t>
            </a:r>
          </a:p>
        </p:txBody>
      </p:sp>
      <p:sp>
        <p:nvSpPr>
          <p:cNvPr id="46088" name="Text Box 8"/>
          <p:cNvSpPr txBox="1">
            <a:spLocks noChangeArrowheads="1"/>
          </p:cNvSpPr>
          <p:nvPr/>
        </p:nvSpPr>
        <p:spPr bwMode="auto">
          <a:xfrm>
            <a:off x="1377516" y="4807382"/>
            <a:ext cx="721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solidFill>
                  <a:schemeClr val="hlink"/>
                </a:solidFill>
              </a:rPr>
              <a:t>Energy is absorbed. Potential energy is increasing.</a:t>
            </a:r>
          </a:p>
        </p:txBody>
      </p:sp>
      <p:sp>
        <p:nvSpPr>
          <p:cNvPr id="46090" name="Freeform 10"/>
          <p:cNvSpPr>
            <a:spLocks/>
          </p:cNvSpPr>
          <p:nvPr/>
        </p:nvSpPr>
        <p:spPr bwMode="auto">
          <a:xfrm>
            <a:off x="5162549" y="1781173"/>
            <a:ext cx="2462213" cy="1279525"/>
          </a:xfrm>
          <a:custGeom>
            <a:avLst/>
            <a:gdLst>
              <a:gd name="T0" fmla="*/ 0 w 1551"/>
              <a:gd name="T1" fmla="*/ 748 h 850"/>
              <a:gd name="T2" fmla="*/ 257 w 1551"/>
              <a:gd name="T3" fmla="*/ 748 h 850"/>
              <a:gd name="T4" fmla="*/ 753 w 1551"/>
              <a:gd name="T5" fmla="*/ 136 h 850"/>
              <a:gd name="T6" fmla="*/ 860 w 1551"/>
              <a:gd name="T7" fmla="*/ 21 h 850"/>
              <a:gd name="T8" fmla="*/ 931 w 1551"/>
              <a:gd name="T9" fmla="*/ 12 h 850"/>
              <a:gd name="T10" fmla="*/ 984 w 1551"/>
              <a:gd name="T11" fmla="*/ 48 h 850"/>
              <a:gd name="T12" fmla="*/ 1046 w 1551"/>
              <a:gd name="T13" fmla="*/ 136 h 850"/>
              <a:gd name="T14" fmla="*/ 1161 w 1551"/>
              <a:gd name="T15" fmla="*/ 181 h 850"/>
              <a:gd name="T16" fmla="*/ 1321 w 1551"/>
              <a:gd name="T17" fmla="*/ 190 h 850"/>
              <a:gd name="T18" fmla="*/ 1551 w 1551"/>
              <a:gd name="T19" fmla="*/ 181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1" h="850">
                <a:moveTo>
                  <a:pt x="0" y="748"/>
                </a:moveTo>
                <a:cubicBezTo>
                  <a:pt x="66" y="799"/>
                  <a:pt x="132" y="850"/>
                  <a:pt x="257" y="748"/>
                </a:cubicBezTo>
                <a:cubicBezTo>
                  <a:pt x="382" y="646"/>
                  <a:pt x="652" y="257"/>
                  <a:pt x="753" y="136"/>
                </a:cubicBezTo>
                <a:cubicBezTo>
                  <a:pt x="854" y="15"/>
                  <a:pt x="830" y="42"/>
                  <a:pt x="860" y="21"/>
                </a:cubicBezTo>
                <a:cubicBezTo>
                  <a:pt x="890" y="0"/>
                  <a:pt x="910" y="8"/>
                  <a:pt x="931" y="12"/>
                </a:cubicBezTo>
                <a:cubicBezTo>
                  <a:pt x="952" y="16"/>
                  <a:pt x="965" y="27"/>
                  <a:pt x="984" y="48"/>
                </a:cubicBezTo>
                <a:cubicBezTo>
                  <a:pt x="1003" y="69"/>
                  <a:pt x="1017" y="114"/>
                  <a:pt x="1046" y="136"/>
                </a:cubicBezTo>
                <a:cubicBezTo>
                  <a:pt x="1075" y="158"/>
                  <a:pt x="1115" y="172"/>
                  <a:pt x="1161" y="181"/>
                </a:cubicBezTo>
                <a:cubicBezTo>
                  <a:pt x="1207" y="190"/>
                  <a:pt x="1256" y="190"/>
                  <a:pt x="1321" y="190"/>
                </a:cubicBezTo>
                <a:cubicBezTo>
                  <a:pt x="1386" y="190"/>
                  <a:pt x="1514" y="181"/>
                  <a:pt x="1551" y="181"/>
                </a:cubicBezTo>
              </a:path>
            </a:pathLst>
          </a:custGeom>
          <a:noFill/>
          <a:ln w="28575" cap="flat" cmpd="sng">
            <a:solidFill>
              <a:schemeClr val="hlink"/>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7"/>
                                        </p:tgtEl>
                                        <p:attrNameLst>
                                          <p:attrName>style.visibility</p:attrName>
                                        </p:attrNameLst>
                                      </p:cBhvr>
                                      <p:to>
                                        <p:strVal val="visible"/>
                                      </p:to>
                                    </p:set>
                                    <p:anim calcmode="lin" valueType="num">
                                      <p:cBhvr additive="base">
                                        <p:cTn id="7" dur="500" fill="hold"/>
                                        <p:tgtEl>
                                          <p:spTgt spid="46087"/>
                                        </p:tgtEl>
                                        <p:attrNameLst>
                                          <p:attrName>ppt_x</p:attrName>
                                        </p:attrNameLst>
                                      </p:cBhvr>
                                      <p:tavLst>
                                        <p:tav tm="0">
                                          <p:val>
                                            <p:strVal val="0-#ppt_w/2"/>
                                          </p:val>
                                        </p:tav>
                                        <p:tav tm="100000">
                                          <p:val>
                                            <p:strVal val="#ppt_x"/>
                                          </p:val>
                                        </p:tav>
                                      </p:tavLst>
                                    </p:anim>
                                    <p:anim calcmode="lin" valueType="num">
                                      <p:cBhvr additive="base">
                                        <p:cTn id="8" dur="500" fill="hold"/>
                                        <p:tgtEl>
                                          <p:spTgt spid="460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8"/>
                                        </p:tgtEl>
                                        <p:attrNameLst>
                                          <p:attrName>style.visibility</p:attrName>
                                        </p:attrNameLst>
                                      </p:cBhvr>
                                      <p:to>
                                        <p:strVal val="visible"/>
                                      </p:to>
                                    </p:set>
                                    <p:anim calcmode="lin" valueType="num">
                                      <p:cBhvr additive="base">
                                        <p:cTn id="13" dur="500" fill="hold"/>
                                        <p:tgtEl>
                                          <p:spTgt spid="46088"/>
                                        </p:tgtEl>
                                        <p:attrNameLst>
                                          <p:attrName>ppt_x</p:attrName>
                                        </p:attrNameLst>
                                      </p:cBhvr>
                                      <p:tavLst>
                                        <p:tav tm="0">
                                          <p:val>
                                            <p:strVal val="0-#ppt_w/2"/>
                                          </p:val>
                                        </p:tav>
                                        <p:tav tm="100000">
                                          <p:val>
                                            <p:strVal val="#ppt_x"/>
                                          </p:val>
                                        </p:tav>
                                      </p:tavLst>
                                    </p:anim>
                                    <p:anim calcmode="lin" valueType="num">
                                      <p:cBhvr additive="base">
                                        <p:cTn id="14" dur="500" fill="hold"/>
                                        <p:tgtEl>
                                          <p:spTgt spid="4608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90"/>
                                        </p:tgtEl>
                                        <p:attrNameLst>
                                          <p:attrName>style.visibility</p:attrName>
                                        </p:attrNameLst>
                                      </p:cBhvr>
                                      <p:to>
                                        <p:strVal val="visible"/>
                                      </p:to>
                                    </p:set>
                                    <p:anim calcmode="lin" valueType="num">
                                      <p:cBhvr additive="base">
                                        <p:cTn id="19" dur="500" fill="hold"/>
                                        <p:tgtEl>
                                          <p:spTgt spid="46090"/>
                                        </p:tgtEl>
                                        <p:attrNameLst>
                                          <p:attrName>ppt_x</p:attrName>
                                        </p:attrNameLst>
                                      </p:cBhvr>
                                      <p:tavLst>
                                        <p:tav tm="0">
                                          <p:val>
                                            <p:strVal val="0-#ppt_w/2"/>
                                          </p:val>
                                        </p:tav>
                                        <p:tav tm="100000">
                                          <p:val>
                                            <p:strVal val="#ppt_x"/>
                                          </p:val>
                                        </p:tav>
                                      </p:tavLst>
                                    </p:anim>
                                    <p:anim calcmode="lin" valueType="num">
                                      <p:cBhvr additive="base">
                                        <p:cTn id="20" dur="500" fill="hold"/>
                                        <p:tgtEl>
                                          <p:spTgt spid="460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utoUpdateAnimBg="0"/>
      <p:bldP spid="46088" grpId="0" autoUpdateAnimBg="0"/>
      <p:bldP spid="4609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19200" y="304800"/>
            <a:ext cx="7924800" cy="2620963"/>
          </a:xfrm>
        </p:spPr>
        <p:txBody>
          <a:bodyPr/>
          <a:lstStyle/>
          <a:p>
            <a:r>
              <a:rPr lang="en-US"/>
              <a:t>A catalyst speeds up both the forward and reverse reactions equally.</a:t>
            </a:r>
          </a:p>
        </p:txBody>
      </p:sp>
      <p:sp>
        <p:nvSpPr>
          <p:cNvPr id="4" name="Date Placeholder 2"/>
          <p:cNvSpPr>
            <a:spLocks noGrp="1"/>
          </p:cNvSpPr>
          <p:nvPr>
            <p:ph type="dt" sz="half" idx="10"/>
          </p:nvPr>
        </p:nvSpPr>
        <p:spPr/>
        <p:txBody>
          <a:bodyPr/>
          <a:lstStyle/>
          <a:p>
            <a:r>
              <a:rPr lang="en-US"/>
              <a:t>J Deutsch 2003</a:t>
            </a:r>
          </a:p>
        </p:txBody>
      </p:sp>
      <p:sp>
        <p:nvSpPr>
          <p:cNvPr id="5" name="Slide Number Placeholder 4"/>
          <p:cNvSpPr>
            <a:spLocks noGrp="1"/>
          </p:cNvSpPr>
          <p:nvPr>
            <p:ph type="sldNum" sz="quarter" idx="12"/>
          </p:nvPr>
        </p:nvSpPr>
        <p:spPr/>
        <p:txBody>
          <a:bodyPr/>
          <a:lstStyle/>
          <a:p>
            <a:fld id="{254B10D7-78F9-430B-AECC-3DFCC949FF16}" type="slidenum">
              <a:rPr lang="en-US"/>
              <a:pPr/>
              <a:t>21</a:t>
            </a:fld>
            <a:endParaRPr lang="en-US"/>
          </a:p>
        </p:txBody>
      </p:sp>
      <p:sp>
        <p:nvSpPr>
          <p:cNvPr id="26627" name="Text Box 3"/>
          <p:cNvSpPr txBox="1">
            <a:spLocks noChangeArrowheads="1"/>
          </p:cNvSpPr>
          <p:nvPr/>
        </p:nvSpPr>
        <p:spPr bwMode="auto">
          <a:xfrm>
            <a:off x="1543050" y="3571875"/>
            <a:ext cx="7272338"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800"/>
              <a:t>Using a catalyst will not effect the equilibrium.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295400" y="304800"/>
            <a:ext cx="7696200" cy="1219200"/>
          </a:xfrm>
        </p:spPr>
        <p:txBody>
          <a:bodyPr>
            <a:normAutofit fontScale="90000"/>
          </a:bodyPr>
          <a:lstStyle/>
          <a:p>
            <a:r>
              <a:rPr lang="en-US"/>
              <a:t>Regents Question: 06/03 #35</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4B1D01EA-B25D-442C-978D-388EC2EB1AC1}" type="slidenum">
              <a:rPr lang="en-US"/>
              <a:pPr/>
              <a:t>22</a:t>
            </a:fld>
            <a:endParaRPr lang="en-US"/>
          </a:p>
        </p:txBody>
      </p:sp>
      <p:pic>
        <p:nvPicPr>
          <p:cNvPr id="51203" name="Picture 3"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51204" name="Text Box 4"/>
          <p:cNvSpPr txBox="1">
            <a:spLocks noChangeArrowheads="1"/>
          </p:cNvSpPr>
          <p:nvPr/>
        </p:nvSpPr>
        <p:spPr bwMode="auto">
          <a:xfrm>
            <a:off x="1751013" y="1752600"/>
            <a:ext cx="739298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A catalyst is added to a system at equilibrium. If the temperature remains constant, the activation energy of the forward reaction</a:t>
            </a:r>
          </a:p>
          <a:p>
            <a:pPr>
              <a:spcBef>
                <a:spcPct val="50000"/>
              </a:spcBef>
            </a:pPr>
            <a:r>
              <a:rPr lang="en-US">
                <a:latin typeface="NewCaledonia" charset="0"/>
              </a:rPr>
              <a:t>(1) decreases</a:t>
            </a:r>
          </a:p>
          <a:p>
            <a:pPr>
              <a:spcBef>
                <a:spcPct val="50000"/>
              </a:spcBef>
            </a:pPr>
            <a:r>
              <a:rPr lang="en-US">
                <a:latin typeface="NewCaledonia" charset="0"/>
              </a:rPr>
              <a:t>(2) increases</a:t>
            </a:r>
          </a:p>
          <a:p>
            <a:pPr>
              <a:spcBef>
                <a:spcPct val="50000"/>
              </a:spcBef>
            </a:pPr>
            <a:r>
              <a:rPr lang="en-US">
                <a:latin typeface="NewCaledonia" charset="0"/>
              </a:rPr>
              <a:t>(3) remains the same</a:t>
            </a:r>
          </a:p>
        </p:txBody>
      </p:sp>
      <p:sp>
        <p:nvSpPr>
          <p:cNvPr id="51205" name="WordArt 5"/>
          <p:cNvSpPr>
            <a:spLocks noChangeArrowheads="1" noChangeShapeType="1" noTextEdit="1"/>
          </p:cNvSpPr>
          <p:nvPr/>
        </p:nvSpPr>
        <p:spPr bwMode="auto">
          <a:xfrm>
            <a:off x="1355725" y="3105150"/>
            <a:ext cx="338138" cy="3381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5120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1491343" y="3804558"/>
            <a:ext cx="7772400" cy="1535339"/>
          </a:xfrm>
        </p:spPr>
        <p:txBody>
          <a:bodyPr/>
          <a:lstStyle/>
          <a:p>
            <a:r>
              <a:rPr lang="en-US" sz="5400" dirty="0">
                <a:sym typeface="Symbol" pitchFamily="18" charset="2"/>
              </a:rPr>
              <a:t>H is positive?</a:t>
            </a:r>
          </a:p>
        </p:txBody>
      </p:sp>
      <p:sp>
        <p:nvSpPr>
          <p:cNvPr id="155651" name="Rectangle 3"/>
          <p:cNvSpPr>
            <a:spLocks noGrp="1" noChangeArrowheads="1"/>
          </p:cNvSpPr>
          <p:nvPr>
            <p:ph type="subTitle" idx="1"/>
          </p:nvPr>
        </p:nvSpPr>
        <p:spPr>
          <a:xfrm>
            <a:off x="1627414" y="947057"/>
            <a:ext cx="7772400" cy="2438400"/>
          </a:xfrm>
        </p:spPr>
        <p:txBody>
          <a:bodyPr/>
          <a:lstStyle/>
          <a:p>
            <a:r>
              <a:rPr lang="en-US" sz="4000" dirty="0">
                <a:sym typeface="Symbol" pitchFamily="18" charset="2"/>
              </a:rPr>
              <a:t>Endothermic reaction.  Products have more potential energy than reactants.</a:t>
            </a:r>
            <a:endParaRPr lang="en-US" sz="40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304800"/>
            <a:ext cx="7848600" cy="2262188"/>
          </a:xfrm>
        </p:spPr>
        <p:txBody>
          <a:bodyPr>
            <a:normAutofit fontScale="90000"/>
          </a:bodyPr>
          <a:lstStyle/>
          <a:p>
            <a:r>
              <a:rPr lang="en-US" sz="4000" dirty="0">
                <a:latin typeface="Palatino-Roman" charset="0"/>
              </a:rPr>
              <a:t>Energy released or absorbed by a chemical reaction can be represented by a potential energy diagram. </a:t>
            </a:r>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5121ECAE-EC81-4234-B759-7E4D13247AF9}" type="slidenum">
              <a:rPr lang="en-US"/>
              <a:pPr/>
              <a:t>24</a:t>
            </a:fld>
            <a:endParaRPr lang="en-US"/>
          </a:p>
        </p:txBody>
      </p:sp>
      <p:graphicFrame>
        <p:nvGraphicFramePr>
          <p:cNvPr id="9219" name="Object 3"/>
          <p:cNvGraphicFramePr>
            <a:graphicFrameLocks noChangeAspect="1"/>
          </p:cNvGraphicFramePr>
          <p:nvPr/>
        </p:nvGraphicFramePr>
        <p:xfrm>
          <a:off x="1920875" y="2528888"/>
          <a:ext cx="6608763" cy="4329112"/>
        </p:xfrm>
        <a:graphic>
          <a:graphicData uri="http://schemas.openxmlformats.org/presentationml/2006/ole">
            <mc:AlternateContent xmlns:mc="http://schemas.openxmlformats.org/markup-compatibility/2006">
              <mc:Choice xmlns:v="urn:schemas-microsoft-com:vml" Requires="v">
                <p:oleObj spid="_x0000_s9240" name="Bitmap Image" r:id="rId3" imgW="3258005" imgH="2133898" progId="Paint.Picture">
                  <p:embed/>
                </p:oleObj>
              </mc:Choice>
              <mc:Fallback>
                <p:oleObj name="Bitmap Image" r:id="rId3" imgW="3258005" imgH="2133898"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75" y="2528888"/>
                        <a:ext cx="6608763" cy="432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1801585" y="3804557"/>
            <a:ext cx="7772400" cy="1470025"/>
          </a:xfrm>
        </p:spPr>
        <p:txBody>
          <a:bodyPr/>
          <a:lstStyle/>
          <a:p>
            <a:r>
              <a:rPr lang="en-US" sz="4800" dirty="0">
                <a:sym typeface="Symbol" pitchFamily="18" charset="2"/>
              </a:rPr>
              <a:t>H for endothermic </a:t>
            </a:r>
            <a:r>
              <a:rPr lang="en-US" sz="4800" dirty="0" err="1">
                <a:sym typeface="Symbol" pitchFamily="18" charset="2"/>
              </a:rPr>
              <a:t>rxn</a:t>
            </a:r>
            <a:endParaRPr lang="en-US" sz="4800" dirty="0">
              <a:sym typeface="Symbol" pitchFamily="18" charset="2"/>
            </a:endParaRPr>
          </a:p>
        </p:txBody>
      </p:sp>
      <p:sp>
        <p:nvSpPr>
          <p:cNvPr id="154627" name="Rectangle 3"/>
          <p:cNvSpPr>
            <a:spLocks noGrp="1" noChangeArrowheads="1"/>
          </p:cNvSpPr>
          <p:nvPr>
            <p:ph type="subTitle" idx="1"/>
          </p:nvPr>
        </p:nvSpPr>
        <p:spPr>
          <a:xfrm>
            <a:off x="1774371" y="849085"/>
            <a:ext cx="7772400" cy="2487386"/>
          </a:xfrm>
        </p:spPr>
        <p:txBody>
          <a:bodyPr/>
          <a:lstStyle/>
          <a:p>
            <a:r>
              <a:rPr lang="en-US" sz="4400" dirty="0">
                <a:sym typeface="Symbol" pitchFamily="18" charset="2"/>
              </a:rPr>
              <a:t>H is positive.  System has net gain in energy.</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1932214" y="3755572"/>
            <a:ext cx="7772400" cy="1470025"/>
          </a:xfrm>
        </p:spPr>
        <p:txBody>
          <a:bodyPr/>
          <a:lstStyle/>
          <a:p>
            <a:r>
              <a:rPr lang="en-US" sz="5400" dirty="0">
                <a:sym typeface="Symbol" pitchFamily="18" charset="2"/>
              </a:rPr>
              <a:t>H is negative?</a:t>
            </a:r>
          </a:p>
        </p:txBody>
      </p:sp>
      <p:sp>
        <p:nvSpPr>
          <p:cNvPr id="156675" name="Rectangle 3"/>
          <p:cNvSpPr>
            <a:spLocks noGrp="1" noChangeArrowheads="1"/>
          </p:cNvSpPr>
          <p:nvPr>
            <p:ph type="subTitle" idx="1"/>
          </p:nvPr>
        </p:nvSpPr>
        <p:spPr>
          <a:xfrm>
            <a:off x="1905000" y="718457"/>
            <a:ext cx="7772400" cy="2438400"/>
          </a:xfrm>
        </p:spPr>
        <p:txBody>
          <a:bodyPr/>
          <a:lstStyle/>
          <a:p>
            <a:r>
              <a:rPr lang="en-US" sz="4400" dirty="0">
                <a:sym typeface="Symbol" pitchFamily="18" charset="2"/>
              </a:rPr>
              <a:t>Exothermic reaction.  Products have less potential energy than reactants.</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ctrTitle"/>
          </p:nvPr>
        </p:nvSpPr>
        <p:spPr>
          <a:xfrm>
            <a:off x="1817914" y="3935186"/>
            <a:ext cx="7772400" cy="1470025"/>
          </a:xfrm>
        </p:spPr>
        <p:txBody>
          <a:bodyPr>
            <a:normAutofit fontScale="90000"/>
          </a:bodyPr>
          <a:lstStyle/>
          <a:p>
            <a:r>
              <a:rPr lang="en-US" sz="5400" dirty="0">
                <a:sym typeface="Symbol" pitchFamily="18" charset="2"/>
              </a:rPr>
              <a:t>H for exothermic </a:t>
            </a:r>
            <a:r>
              <a:rPr lang="en-US" sz="5400" dirty="0" err="1">
                <a:sym typeface="Symbol" pitchFamily="18" charset="2"/>
              </a:rPr>
              <a:t>rxn</a:t>
            </a:r>
            <a:endParaRPr lang="en-US" sz="5400" dirty="0">
              <a:sym typeface="Symbol" pitchFamily="18" charset="2"/>
            </a:endParaRPr>
          </a:p>
        </p:txBody>
      </p:sp>
      <p:sp>
        <p:nvSpPr>
          <p:cNvPr id="157699" name="Rectangle 3"/>
          <p:cNvSpPr>
            <a:spLocks noGrp="1" noChangeArrowheads="1"/>
          </p:cNvSpPr>
          <p:nvPr>
            <p:ph type="subTitle" idx="1"/>
          </p:nvPr>
        </p:nvSpPr>
        <p:spPr>
          <a:xfrm>
            <a:off x="1856015" y="816429"/>
            <a:ext cx="7772400" cy="2438400"/>
          </a:xfrm>
        </p:spPr>
        <p:txBody>
          <a:bodyPr/>
          <a:lstStyle/>
          <a:p>
            <a:r>
              <a:rPr lang="en-US" sz="4400" dirty="0">
                <a:sym typeface="Symbol" pitchFamily="18" charset="2"/>
              </a:rPr>
              <a:t>H is negative.  System has net loss in energy.</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a:xfrm>
            <a:off x="2063750" y="3886200"/>
            <a:ext cx="6318250" cy="1470025"/>
          </a:xfrm>
        </p:spPr>
        <p:txBody>
          <a:bodyPr>
            <a:noAutofit/>
          </a:bodyPr>
          <a:lstStyle/>
          <a:p>
            <a:r>
              <a:rPr lang="en-US" sz="3600" dirty="0">
                <a:sym typeface="Symbol" pitchFamily="18" charset="2"/>
              </a:rPr>
              <a:t>The difference between the potential energy of the products &amp; the potential energy of the reactants?</a:t>
            </a:r>
          </a:p>
        </p:txBody>
      </p:sp>
      <p:sp>
        <p:nvSpPr>
          <p:cNvPr id="158723" name="Rectangle 3"/>
          <p:cNvSpPr>
            <a:spLocks noGrp="1" noChangeArrowheads="1"/>
          </p:cNvSpPr>
          <p:nvPr>
            <p:ph type="subTitle" idx="1"/>
          </p:nvPr>
        </p:nvSpPr>
        <p:spPr>
          <a:xfrm>
            <a:off x="2062163" y="715963"/>
            <a:ext cx="7772400" cy="2438400"/>
          </a:xfrm>
        </p:spPr>
        <p:txBody>
          <a:bodyPr/>
          <a:lstStyle/>
          <a:p>
            <a:r>
              <a:rPr lang="en-US" sz="4400" dirty="0" err="1"/>
              <a:t>H</a:t>
            </a:r>
            <a:r>
              <a:rPr lang="en-US" sz="4400" baseline="-25000" dirty="0" err="1"/>
              <a:t>products</a:t>
            </a:r>
            <a:r>
              <a:rPr lang="en-US" sz="4400" dirty="0"/>
              <a:t> – </a:t>
            </a:r>
            <a:r>
              <a:rPr lang="en-US" sz="4400" dirty="0" err="1"/>
              <a:t>H</a:t>
            </a:r>
            <a:r>
              <a:rPr lang="en-US" sz="4400" baseline="-25000" dirty="0" err="1"/>
              <a:t>reactants</a:t>
            </a:r>
            <a:r>
              <a:rPr lang="en-US" sz="4400" dirty="0"/>
              <a:t> or </a:t>
            </a:r>
            <a:r>
              <a:rPr lang="en-US" sz="4400" dirty="0">
                <a:sym typeface="Symbol" pitchFamily="18" charset="2"/>
              </a:rPr>
              <a:t>H</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ctrTitle"/>
          </p:nvPr>
        </p:nvSpPr>
        <p:spPr>
          <a:xfrm>
            <a:off x="2052638" y="3886200"/>
            <a:ext cx="6329362" cy="1470025"/>
          </a:xfrm>
        </p:spPr>
        <p:txBody>
          <a:bodyPr>
            <a:normAutofit fontScale="90000"/>
          </a:bodyPr>
          <a:lstStyle/>
          <a:p>
            <a:r>
              <a:rPr lang="en-US" sz="5400"/>
              <a:t>Heat of reaction, </a:t>
            </a:r>
            <a:r>
              <a:rPr lang="en-US" sz="5400">
                <a:sym typeface="Symbol" pitchFamily="18" charset="2"/>
              </a:rPr>
              <a:t>H</a:t>
            </a:r>
          </a:p>
        </p:txBody>
      </p:sp>
      <p:sp>
        <p:nvSpPr>
          <p:cNvPr id="159747" name="Rectangle 3"/>
          <p:cNvSpPr>
            <a:spLocks noGrp="1" noChangeArrowheads="1"/>
          </p:cNvSpPr>
          <p:nvPr>
            <p:ph type="subTitle" idx="1"/>
          </p:nvPr>
        </p:nvSpPr>
        <p:spPr>
          <a:xfrm>
            <a:off x="2117725" y="914400"/>
            <a:ext cx="6416675" cy="2438400"/>
          </a:xfrm>
        </p:spPr>
        <p:txBody>
          <a:bodyPr/>
          <a:lstStyle/>
          <a:p>
            <a:r>
              <a:rPr lang="en-US" sz="4400"/>
              <a:t>H</a:t>
            </a:r>
            <a:r>
              <a:rPr lang="en-US" sz="4400" baseline="-25000"/>
              <a:t>products</a:t>
            </a:r>
            <a:r>
              <a:rPr lang="en-US" sz="4400"/>
              <a:t> - H</a:t>
            </a:r>
            <a:r>
              <a:rPr lang="en-US" sz="4400" baseline="-25000"/>
              <a:t>reactants</a:t>
            </a:r>
            <a:endParaRPr lang="en-US" sz="4400" baseline="-25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599AEF4A-5998-4261-81E3-820993F228AE}" type="slidenum">
              <a:rPr lang="en-US"/>
              <a:pPr/>
              <a:t>3</a:t>
            </a:fld>
            <a:endParaRPr lang="en-US"/>
          </a:p>
        </p:txBody>
      </p:sp>
      <p:sp>
        <p:nvSpPr>
          <p:cNvPr id="35843" name="Rectangle 3"/>
          <p:cNvSpPr>
            <a:spLocks noGrp="1" noChangeArrowheads="1"/>
          </p:cNvSpPr>
          <p:nvPr>
            <p:ph type="body" idx="4294967295"/>
          </p:nvPr>
        </p:nvSpPr>
        <p:spPr>
          <a:xfrm>
            <a:off x="1328738" y="568325"/>
            <a:ext cx="7815262" cy="3078163"/>
          </a:xfrm>
        </p:spPr>
        <p:txBody>
          <a:bodyPr>
            <a:normAutofit fontScale="77500" lnSpcReduction="20000"/>
          </a:bodyPr>
          <a:lstStyle/>
          <a:p>
            <a:pPr marL="0" indent="0">
              <a:buNone/>
            </a:pPr>
            <a:r>
              <a:rPr lang="en-US" dirty="0" smtClean="0"/>
              <a:t> </a:t>
            </a:r>
          </a:p>
          <a:p>
            <a:pPr marL="0" indent="0">
              <a:buNone/>
            </a:pPr>
            <a:r>
              <a:rPr lang="en-US" dirty="0" smtClean="0"/>
              <a:t>     *The </a:t>
            </a:r>
            <a:r>
              <a:rPr lang="en-US" dirty="0"/>
              <a:t>nature of the </a:t>
            </a:r>
            <a:r>
              <a:rPr lang="en-US" dirty="0" smtClean="0"/>
              <a:t>reactants</a:t>
            </a:r>
          </a:p>
          <a:p>
            <a:pPr lvl="1"/>
            <a:r>
              <a:rPr lang="en-US" dirty="0" smtClean="0"/>
              <a:t>Solids </a:t>
            </a:r>
            <a:r>
              <a:rPr lang="en-US" dirty="0"/>
              <a:t>react slowly</a:t>
            </a:r>
          </a:p>
          <a:p>
            <a:pPr lvl="1"/>
            <a:r>
              <a:rPr lang="en-US" dirty="0"/>
              <a:t>Gases react quickly</a:t>
            </a:r>
          </a:p>
          <a:p>
            <a:pPr lvl="1"/>
            <a:r>
              <a:rPr lang="en-US" dirty="0"/>
              <a:t>Ions in solution react VERY </a:t>
            </a:r>
            <a:r>
              <a:rPr lang="en-US" dirty="0" smtClean="0"/>
              <a:t>quickly</a:t>
            </a:r>
          </a:p>
          <a:p>
            <a:pPr marL="457200" lvl="1" indent="0">
              <a:buNone/>
            </a:pPr>
            <a:endParaRPr lang="en-US" dirty="0" smtClean="0"/>
          </a:p>
          <a:p>
            <a:pPr lvl="1">
              <a:buFont typeface="Arial" charset="0"/>
              <a:buChar char="•"/>
            </a:pPr>
            <a:r>
              <a:rPr lang="en-US" dirty="0" smtClean="0"/>
              <a:t>Catalyst</a:t>
            </a:r>
          </a:p>
          <a:p>
            <a:pPr marL="457200" lvl="1" indent="0">
              <a:buNone/>
            </a:pPr>
            <a:r>
              <a:rPr lang="en-US" dirty="0"/>
              <a:t> </a:t>
            </a:r>
            <a:r>
              <a:rPr lang="en-US" dirty="0" smtClean="0"/>
              <a:t> - lowers the activation energy to speed up a chemical reaction without being used up</a:t>
            </a:r>
          </a:p>
          <a:p>
            <a:pPr marL="457200" lvl="1" indent="0">
              <a:buNone/>
            </a:pPr>
            <a:r>
              <a:rPr lang="en-US" dirty="0" smtClean="0"/>
              <a:t>- Provides an alternate pathway for </a:t>
            </a:r>
            <a:r>
              <a:rPr lang="en-US" smtClean="0"/>
              <a:t>a reaction</a:t>
            </a:r>
            <a:endParaRPr lang="en-US" dirty="0" smtClean="0"/>
          </a:p>
          <a:p>
            <a:pPr marL="457200" lvl="1" indent="0">
              <a:buNone/>
            </a:pPr>
            <a:endParaRPr lang="en-US" dirty="0"/>
          </a:p>
          <a:p>
            <a:pPr marL="457200" lvl="1" indent="0">
              <a:buNone/>
            </a:pPr>
            <a:endParaRPr lang="en-US" dirty="0" smtClean="0"/>
          </a:p>
        </p:txBody>
      </p:sp>
      <p:sp>
        <p:nvSpPr>
          <p:cNvPr id="35848" name="Rectangle 8"/>
          <p:cNvSpPr>
            <a:spLocks noChangeArrowheads="1"/>
          </p:cNvSpPr>
          <p:nvPr/>
        </p:nvSpPr>
        <p:spPr bwMode="auto">
          <a:xfrm>
            <a:off x="1209675" y="304800"/>
            <a:ext cx="79343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4000" dirty="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a:xfrm>
            <a:off x="2349500" y="4267200"/>
            <a:ext cx="6032500" cy="1470025"/>
          </a:xfrm>
        </p:spPr>
        <p:txBody>
          <a:bodyPr/>
          <a:lstStyle/>
          <a:p>
            <a:r>
              <a:rPr lang="en-US" sz="4800"/>
              <a:t>Endothermic Reaction</a:t>
            </a:r>
          </a:p>
        </p:txBody>
      </p:sp>
      <p:sp>
        <p:nvSpPr>
          <p:cNvPr id="161795" name="Rectangle 3"/>
          <p:cNvSpPr>
            <a:spLocks noGrp="1" noChangeArrowheads="1"/>
          </p:cNvSpPr>
          <p:nvPr>
            <p:ph type="subTitle" idx="1"/>
          </p:nvPr>
        </p:nvSpPr>
        <p:spPr>
          <a:xfrm>
            <a:off x="2305050" y="914400"/>
            <a:ext cx="6229350" cy="2438400"/>
          </a:xfrm>
        </p:spPr>
        <p:txBody>
          <a:bodyPr/>
          <a:lstStyle/>
          <a:p>
            <a:pPr>
              <a:lnSpc>
                <a:spcPct val="90000"/>
              </a:lnSpc>
            </a:pPr>
            <a:r>
              <a:rPr lang="en-US" sz="4000"/>
              <a:t>Energy is absorbed:  It flows from environment to system.  Temperature of environment drops.</a:t>
            </a:r>
            <a:endParaRPr lang="en-US" sz="4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ctrTitle"/>
          </p:nvPr>
        </p:nvSpPr>
        <p:spPr>
          <a:xfrm>
            <a:off x="2503488" y="4267200"/>
            <a:ext cx="5878512" cy="1470025"/>
          </a:xfrm>
        </p:spPr>
        <p:txBody>
          <a:bodyPr/>
          <a:lstStyle/>
          <a:p>
            <a:r>
              <a:rPr lang="en-US" sz="4800"/>
              <a:t>Exothermic Reaction</a:t>
            </a:r>
          </a:p>
        </p:txBody>
      </p:sp>
      <p:sp>
        <p:nvSpPr>
          <p:cNvPr id="162819" name="Rectangle 3"/>
          <p:cNvSpPr>
            <a:spLocks noGrp="1" noChangeArrowheads="1"/>
          </p:cNvSpPr>
          <p:nvPr>
            <p:ph type="subTitle" idx="1"/>
          </p:nvPr>
        </p:nvSpPr>
        <p:spPr>
          <a:xfrm>
            <a:off x="2051050" y="914400"/>
            <a:ext cx="6102350" cy="2362200"/>
          </a:xfrm>
        </p:spPr>
        <p:txBody>
          <a:bodyPr>
            <a:normAutofit fontScale="92500"/>
          </a:bodyPr>
          <a:lstStyle/>
          <a:p>
            <a:pPr>
              <a:lnSpc>
                <a:spcPct val="90000"/>
              </a:lnSpc>
            </a:pPr>
            <a:r>
              <a:rPr lang="en-US" sz="4000"/>
              <a:t>Energy is released:  It flows from system to environment.  Temperature of environment increases.</a:t>
            </a:r>
            <a:endParaRPr lang="en-US" sz="4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a:xfrm>
            <a:off x="2254250" y="3962400"/>
            <a:ext cx="6280150" cy="1447800"/>
          </a:xfrm>
        </p:spPr>
        <p:txBody>
          <a:bodyPr>
            <a:normAutofit fontScale="90000"/>
          </a:bodyPr>
          <a:lstStyle/>
          <a:p>
            <a:r>
              <a:rPr lang="en-US">
                <a:sym typeface="Symbol" pitchFamily="18" charset="2"/>
              </a:rPr>
              <a:t>A + B  C + D.  H = -45 kJ.</a:t>
            </a:r>
          </a:p>
        </p:txBody>
      </p:sp>
      <p:sp>
        <p:nvSpPr>
          <p:cNvPr id="147459" name="Rectangle 3"/>
          <p:cNvSpPr>
            <a:spLocks noGrp="1" noChangeArrowheads="1"/>
          </p:cNvSpPr>
          <p:nvPr>
            <p:ph type="subTitle" idx="1"/>
          </p:nvPr>
        </p:nvSpPr>
        <p:spPr>
          <a:xfrm>
            <a:off x="2035175" y="533400"/>
            <a:ext cx="6880225" cy="2819400"/>
          </a:xfrm>
        </p:spPr>
        <p:txBody>
          <a:bodyPr>
            <a:normAutofit lnSpcReduction="10000"/>
          </a:bodyPr>
          <a:lstStyle/>
          <a:p>
            <a:pPr marL="609600" indent="-609600">
              <a:buClr>
                <a:schemeClr val="tx1"/>
              </a:buClr>
            </a:pPr>
            <a:r>
              <a:rPr lang="en-US" sz="4000">
                <a:sym typeface="Symbol" pitchFamily="18" charset="2"/>
              </a:rPr>
              <a:t>What is H for C + D  A + B?</a:t>
            </a:r>
          </a:p>
          <a:p>
            <a:pPr marL="609600" indent="-609600">
              <a:buClr>
                <a:schemeClr val="tx1"/>
              </a:buClr>
            </a:pPr>
            <a:endParaRPr lang="en-US" sz="4400">
              <a:sym typeface="Symbol" pitchFamily="18" charset="2"/>
            </a:endParaRPr>
          </a:p>
          <a:p>
            <a:pPr marL="609600" indent="-609600">
              <a:buClr>
                <a:schemeClr val="tx1"/>
              </a:buClr>
            </a:pPr>
            <a:r>
              <a:rPr lang="en-US" sz="4400">
                <a:sym typeface="Symbol" pitchFamily="18" charset="2"/>
              </a:rPr>
              <a:t>H = +45 kJ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7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2052638" y="3886200"/>
            <a:ext cx="6329362" cy="1470025"/>
          </a:xfrm>
        </p:spPr>
        <p:txBody>
          <a:bodyPr>
            <a:normAutofit fontScale="90000"/>
          </a:bodyPr>
          <a:lstStyle/>
          <a:p>
            <a:r>
              <a:rPr lang="en-US" sz="4800" dirty="0">
                <a:sym typeface="Symbol" pitchFamily="18" charset="2"/>
              </a:rPr>
              <a:t>A reaction occurs in water &amp; the temperature of the water decreases.  </a:t>
            </a:r>
            <a:br>
              <a:rPr lang="en-US" sz="4800" dirty="0">
                <a:sym typeface="Symbol" pitchFamily="18" charset="2"/>
              </a:rPr>
            </a:br>
            <a:r>
              <a:rPr lang="en-US" sz="4800" dirty="0">
                <a:sym typeface="Symbol" pitchFamily="18" charset="2"/>
              </a:rPr>
              <a:t>Endo or </a:t>
            </a:r>
            <a:r>
              <a:rPr lang="en-US" sz="4800" dirty="0" err="1">
                <a:sym typeface="Symbol" pitchFamily="18" charset="2"/>
              </a:rPr>
              <a:t>Exo</a:t>
            </a:r>
            <a:r>
              <a:rPr lang="en-US" sz="4800" dirty="0">
                <a:sym typeface="Symbol" pitchFamily="18" charset="2"/>
              </a:rPr>
              <a:t>?</a:t>
            </a:r>
          </a:p>
        </p:txBody>
      </p:sp>
      <p:sp>
        <p:nvSpPr>
          <p:cNvPr id="148483" name="Rectangle 3"/>
          <p:cNvSpPr>
            <a:spLocks noGrp="1" noChangeArrowheads="1"/>
          </p:cNvSpPr>
          <p:nvPr>
            <p:ph type="subTitle" idx="1"/>
          </p:nvPr>
        </p:nvSpPr>
        <p:spPr>
          <a:xfrm>
            <a:off x="2185988" y="609600"/>
            <a:ext cx="6272212" cy="2743200"/>
          </a:xfrm>
        </p:spPr>
        <p:txBody>
          <a:bodyPr/>
          <a:lstStyle/>
          <a:p>
            <a:pPr marL="609600" indent="-609600">
              <a:buClr>
                <a:schemeClr val="tx1"/>
              </a:buClr>
            </a:pPr>
            <a:r>
              <a:rPr lang="en-US" sz="4400">
                <a:sym typeface="Symbol" pitchFamily="18" charset="2"/>
              </a:rPr>
              <a:t>Endothermic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1954213" y="3886200"/>
            <a:ext cx="6427787" cy="1470025"/>
          </a:xfrm>
        </p:spPr>
        <p:txBody>
          <a:bodyPr>
            <a:normAutofit fontScale="90000"/>
          </a:bodyPr>
          <a:lstStyle/>
          <a:p>
            <a:r>
              <a:rPr lang="en-US" sz="4800">
                <a:sym typeface="Symbol" pitchFamily="18" charset="2"/>
              </a:rPr>
              <a:t>A reaction occurs in water &amp; the temperature of the water increases.  </a:t>
            </a:r>
            <a:br>
              <a:rPr lang="en-US" sz="4800">
                <a:sym typeface="Symbol" pitchFamily="18" charset="2"/>
              </a:rPr>
            </a:br>
            <a:r>
              <a:rPr lang="en-US" sz="4800">
                <a:sym typeface="Symbol" pitchFamily="18" charset="2"/>
              </a:rPr>
              <a:t>Endo or Exo?</a:t>
            </a:r>
          </a:p>
        </p:txBody>
      </p:sp>
      <p:sp>
        <p:nvSpPr>
          <p:cNvPr id="149507" name="Rectangle 3"/>
          <p:cNvSpPr>
            <a:spLocks noGrp="1" noChangeArrowheads="1"/>
          </p:cNvSpPr>
          <p:nvPr>
            <p:ph type="subTitle" idx="1"/>
          </p:nvPr>
        </p:nvSpPr>
        <p:spPr>
          <a:xfrm>
            <a:off x="2395538" y="609600"/>
            <a:ext cx="6062662" cy="2743200"/>
          </a:xfrm>
        </p:spPr>
        <p:txBody>
          <a:bodyPr/>
          <a:lstStyle/>
          <a:p>
            <a:pPr marL="609600" indent="-609600">
              <a:buClr>
                <a:schemeClr val="tx1"/>
              </a:buClr>
            </a:pPr>
            <a:r>
              <a:rPr lang="en-US" sz="4400">
                <a:sym typeface="Symbol" pitchFamily="18" charset="2"/>
              </a:rPr>
              <a:t>Exothermic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2019300" y="3886200"/>
            <a:ext cx="6362700" cy="1470025"/>
          </a:xfrm>
        </p:spPr>
        <p:txBody>
          <a:bodyPr>
            <a:normAutofit fontScale="90000"/>
          </a:bodyPr>
          <a:lstStyle/>
          <a:p>
            <a:r>
              <a:rPr lang="en-US" sz="4800">
                <a:sym typeface="Symbol" pitchFamily="18" charset="2"/>
              </a:rPr>
              <a:t>Which phase change is endothermic?</a:t>
            </a:r>
          </a:p>
        </p:txBody>
      </p:sp>
      <p:sp>
        <p:nvSpPr>
          <p:cNvPr id="151555" name="Rectangle 3"/>
          <p:cNvSpPr>
            <a:spLocks noGrp="1" noChangeArrowheads="1"/>
          </p:cNvSpPr>
          <p:nvPr>
            <p:ph type="subTitle" idx="1"/>
          </p:nvPr>
        </p:nvSpPr>
        <p:spPr>
          <a:xfrm>
            <a:off x="2132013" y="609600"/>
            <a:ext cx="6326187" cy="2743200"/>
          </a:xfrm>
        </p:spPr>
        <p:txBody>
          <a:bodyPr/>
          <a:lstStyle/>
          <a:p>
            <a:pPr marL="609600" indent="-609600">
              <a:lnSpc>
                <a:spcPct val="90000"/>
              </a:lnSpc>
              <a:buFontTx/>
              <a:buAutoNum type="alphaLcParenR"/>
            </a:pPr>
            <a:r>
              <a:rPr lang="en-US" sz="4000" dirty="0">
                <a:sym typeface="Symbol" pitchFamily="18" charset="2"/>
              </a:rPr>
              <a:t>Gas to liquid</a:t>
            </a:r>
          </a:p>
          <a:p>
            <a:pPr marL="609600" indent="-609600">
              <a:lnSpc>
                <a:spcPct val="90000"/>
              </a:lnSpc>
              <a:buFontTx/>
              <a:buAutoNum type="alphaLcParenR"/>
            </a:pPr>
            <a:r>
              <a:rPr lang="en-US" sz="4000" dirty="0">
                <a:sym typeface="Symbol" pitchFamily="18" charset="2"/>
              </a:rPr>
              <a:t>Gas to solid</a:t>
            </a:r>
          </a:p>
          <a:p>
            <a:pPr marL="609600" indent="-609600">
              <a:lnSpc>
                <a:spcPct val="90000"/>
              </a:lnSpc>
              <a:buFontTx/>
              <a:buAutoNum type="alphaLcParenR"/>
            </a:pPr>
            <a:r>
              <a:rPr lang="en-US" sz="4000" dirty="0">
                <a:sym typeface="Symbol" pitchFamily="18" charset="2"/>
              </a:rPr>
              <a:t>Solid to gas</a:t>
            </a:r>
          </a:p>
          <a:p>
            <a:pPr marL="609600" indent="-609600">
              <a:lnSpc>
                <a:spcPct val="90000"/>
              </a:lnSpc>
              <a:buFontTx/>
              <a:buAutoNum type="alphaLcParenR"/>
            </a:pPr>
            <a:r>
              <a:rPr lang="en-US" sz="4000" dirty="0">
                <a:sym typeface="Symbol" pitchFamily="18" charset="2"/>
              </a:rPr>
              <a:t>Liquid to solid</a:t>
            </a:r>
          </a:p>
        </p:txBody>
      </p:sp>
      <p:sp>
        <p:nvSpPr>
          <p:cNvPr id="151556" name="Oval 4"/>
          <p:cNvSpPr>
            <a:spLocks noChangeArrowheads="1"/>
          </p:cNvSpPr>
          <p:nvPr/>
        </p:nvSpPr>
        <p:spPr bwMode="auto">
          <a:xfrm>
            <a:off x="2157845" y="1752600"/>
            <a:ext cx="3276600" cy="1066800"/>
          </a:xfrm>
          <a:prstGeom prst="ellipse">
            <a:avLst/>
          </a:pr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15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ctrTitle"/>
          </p:nvPr>
        </p:nvSpPr>
        <p:spPr>
          <a:xfrm>
            <a:off x="2119313" y="3886200"/>
            <a:ext cx="6262687" cy="1470025"/>
          </a:xfrm>
        </p:spPr>
        <p:txBody>
          <a:bodyPr/>
          <a:lstStyle/>
          <a:p>
            <a:r>
              <a:rPr lang="en-US" sz="4800">
                <a:sym typeface="Symbol" pitchFamily="18" charset="2"/>
              </a:rPr>
              <a:t>A + B + heat  C + D</a:t>
            </a:r>
          </a:p>
        </p:txBody>
      </p:sp>
      <p:sp>
        <p:nvSpPr>
          <p:cNvPr id="152579" name="Rectangle 3"/>
          <p:cNvSpPr>
            <a:spLocks noGrp="1" noChangeArrowheads="1"/>
          </p:cNvSpPr>
          <p:nvPr>
            <p:ph type="subTitle" idx="1"/>
          </p:nvPr>
        </p:nvSpPr>
        <p:spPr>
          <a:xfrm>
            <a:off x="2017713" y="914400"/>
            <a:ext cx="6516687" cy="2438400"/>
          </a:xfrm>
        </p:spPr>
        <p:txBody>
          <a:bodyPr/>
          <a:lstStyle/>
          <a:p>
            <a:r>
              <a:rPr lang="en-US" sz="4400">
                <a:sym typeface="Symbol" pitchFamily="18" charset="2"/>
              </a:rPr>
              <a:t>Endothermic Reaction.  Heat term is on reactant side.</a:t>
            </a:r>
            <a:endParaRPr lang="en-US" sz="4400" baseline="-25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ctrTitle"/>
          </p:nvPr>
        </p:nvSpPr>
        <p:spPr>
          <a:xfrm>
            <a:off x="2008188" y="3886200"/>
            <a:ext cx="6373812" cy="1470025"/>
          </a:xfrm>
        </p:spPr>
        <p:txBody>
          <a:bodyPr/>
          <a:lstStyle/>
          <a:p>
            <a:r>
              <a:rPr lang="en-US" sz="4800">
                <a:sym typeface="Symbol" pitchFamily="18" charset="2"/>
              </a:rPr>
              <a:t>A + B  C + D + heat</a:t>
            </a:r>
          </a:p>
        </p:txBody>
      </p:sp>
      <p:sp>
        <p:nvSpPr>
          <p:cNvPr id="153603" name="Rectangle 3"/>
          <p:cNvSpPr>
            <a:spLocks noGrp="1" noChangeArrowheads="1"/>
          </p:cNvSpPr>
          <p:nvPr>
            <p:ph type="subTitle" idx="1"/>
          </p:nvPr>
        </p:nvSpPr>
        <p:spPr>
          <a:xfrm>
            <a:off x="2106613" y="914400"/>
            <a:ext cx="6427787" cy="2438400"/>
          </a:xfrm>
        </p:spPr>
        <p:txBody>
          <a:bodyPr/>
          <a:lstStyle/>
          <a:p>
            <a:r>
              <a:rPr lang="en-US" sz="4400">
                <a:sym typeface="Symbol" pitchFamily="18" charset="2"/>
              </a:rPr>
              <a:t>Exothermic Reaction.  Heat term is on product side.</a:t>
            </a:r>
            <a:endParaRPr lang="en-US" sz="4400" baseline="-25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295400" y="304800"/>
            <a:ext cx="7696200" cy="1219200"/>
          </a:xfrm>
        </p:spPr>
        <p:txBody>
          <a:bodyPr>
            <a:normAutofit fontScale="90000"/>
          </a:bodyPr>
          <a:lstStyle/>
          <a:p>
            <a:r>
              <a:rPr lang="en-US"/>
              <a:t>Regents Question: 08/02 #41</a:t>
            </a:r>
          </a:p>
        </p:txBody>
      </p:sp>
      <p:sp>
        <p:nvSpPr>
          <p:cNvPr id="7" name="Date Placeholder 2"/>
          <p:cNvSpPr>
            <a:spLocks noGrp="1"/>
          </p:cNvSpPr>
          <p:nvPr>
            <p:ph type="dt" sz="half" idx="10"/>
          </p:nvPr>
        </p:nvSpPr>
        <p:spPr/>
        <p:txBody>
          <a:bodyPr/>
          <a:lstStyle/>
          <a:p>
            <a:r>
              <a:rPr lang="en-US"/>
              <a:t>J Deutsch 2003</a:t>
            </a:r>
          </a:p>
        </p:txBody>
      </p:sp>
      <p:sp>
        <p:nvSpPr>
          <p:cNvPr id="8" name="Slide Number Placeholder 4"/>
          <p:cNvSpPr>
            <a:spLocks noGrp="1"/>
          </p:cNvSpPr>
          <p:nvPr>
            <p:ph type="sldNum" sz="quarter" idx="12"/>
          </p:nvPr>
        </p:nvSpPr>
        <p:spPr/>
        <p:txBody>
          <a:bodyPr/>
          <a:lstStyle/>
          <a:p>
            <a:fld id="{1F8E4777-22DB-4FDB-BC46-C40B2789C7E5}" type="slidenum">
              <a:rPr lang="en-US"/>
              <a:pPr/>
              <a:t>38</a:t>
            </a:fld>
            <a:endParaRPr lang="en-US"/>
          </a:p>
        </p:txBody>
      </p:sp>
      <p:pic>
        <p:nvPicPr>
          <p:cNvPr id="38915" name="Picture 3"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38916" name="Text Box 4"/>
          <p:cNvSpPr txBox="1">
            <a:spLocks noChangeArrowheads="1"/>
          </p:cNvSpPr>
          <p:nvPr/>
        </p:nvSpPr>
        <p:spPr bwMode="auto">
          <a:xfrm>
            <a:off x="1185863" y="1752600"/>
            <a:ext cx="7772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According to Table I, which potential energy diagram best represents the reaction that forms H</a:t>
            </a:r>
            <a:r>
              <a:rPr lang="en-US" baseline="-25000">
                <a:latin typeface="NewCaledonia" charset="0"/>
              </a:rPr>
              <a:t>2</a:t>
            </a:r>
            <a:r>
              <a:rPr lang="en-US">
                <a:latin typeface="NewCaledonia" charset="0"/>
              </a:rPr>
              <a:t>O(l) from its elements?</a:t>
            </a:r>
          </a:p>
        </p:txBody>
      </p:sp>
      <p:pic>
        <p:nvPicPr>
          <p:cNvPr id="389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2300" y="2809875"/>
            <a:ext cx="367665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8" name="Oval 6"/>
          <p:cNvSpPr>
            <a:spLocks noChangeArrowheads="1"/>
          </p:cNvSpPr>
          <p:nvPr/>
        </p:nvSpPr>
        <p:spPr bwMode="auto">
          <a:xfrm>
            <a:off x="2813050" y="2587625"/>
            <a:ext cx="2265363" cy="2392363"/>
          </a:xfrm>
          <a:prstGeom prst="ellipse">
            <a:avLst/>
          </a:prstGeom>
          <a:noFill/>
          <a:ln w="38100" cap="sq">
            <a:solidFill>
              <a:schemeClr va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050"/>
          <p:cNvSpPr>
            <a:spLocks noGrp="1" noChangeArrowheads="1"/>
          </p:cNvSpPr>
          <p:nvPr>
            <p:ph type="title"/>
          </p:nvPr>
        </p:nvSpPr>
        <p:spPr>
          <a:xfrm>
            <a:off x="1219200" y="304800"/>
            <a:ext cx="7772400" cy="1219200"/>
          </a:xfrm>
        </p:spPr>
        <p:txBody>
          <a:bodyPr>
            <a:normAutofit fontScale="90000"/>
          </a:bodyPr>
          <a:lstStyle/>
          <a:p>
            <a:r>
              <a:rPr lang="en-US"/>
              <a:t>Regents Question: 06/03 #21</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5F80B314-D139-49AB-9326-7A81D69AA9B5}" type="slidenum">
              <a:rPr lang="en-US"/>
              <a:pPr/>
              <a:t>39</a:t>
            </a:fld>
            <a:endParaRPr lang="en-US"/>
          </a:p>
        </p:txBody>
      </p:sp>
      <p:sp>
        <p:nvSpPr>
          <p:cNvPr id="49155" name="Text Box 2051"/>
          <p:cNvSpPr txBox="1">
            <a:spLocks noChangeArrowheads="1"/>
          </p:cNvSpPr>
          <p:nvPr/>
        </p:nvSpPr>
        <p:spPr bwMode="auto">
          <a:xfrm>
            <a:off x="1668463" y="1752600"/>
            <a:ext cx="7323137"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dirty="0">
                <a:latin typeface="NewCaledonia" charset="0"/>
              </a:rPr>
              <a:t>Which statement correctly describes an endothermic chemical reaction?</a:t>
            </a:r>
          </a:p>
          <a:p>
            <a:pPr>
              <a:spcBef>
                <a:spcPct val="50000"/>
              </a:spcBef>
            </a:pPr>
            <a:r>
              <a:rPr lang="en-US" dirty="0">
                <a:latin typeface="NewCaledonia" charset="0"/>
              </a:rPr>
              <a:t>(1) The products have higher potential energy than the reactants, and the </a:t>
            </a:r>
            <a:r>
              <a:rPr lang="en-US" dirty="0">
                <a:latin typeface="Symbol" pitchFamily="18" charset="2"/>
                <a:sym typeface="Symbol" pitchFamily="18" charset="2"/>
              </a:rPr>
              <a:t></a:t>
            </a:r>
            <a:r>
              <a:rPr lang="en-US" i="1" dirty="0">
                <a:latin typeface="NewCaledonia-Italic" charset="0"/>
              </a:rPr>
              <a:t>H </a:t>
            </a:r>
            <a:r>
              <a:rPr lang="en-US" dirty="0">
                <a:latin typeface="NewCaledonia" charset="0"/>
              </a:rPr>
              <a:t>is negative.</a:t>
            </a:r>
          </a:p>
          <a:p>
            <a:pPr>
              <a:spcBef>
                <a:spcPct val="50000"/>
              </a:spcBef>
            </a:pPr>
            <a:r>
              <a:rPr lang="en-US" dirty="0">
                <a:latin typeface="NewCaledonia" charset="0"/>
              </a:rPr>
              <a:t>(2) The products have higher potential energy than the reactants, and the </a:t>
            </a:r>
            <a:r>
              <a:rPr lang="en-US" dirty="0">
                <a:latin typeface="Symbol" pitchFamily="18" charset="2"/>
                <a:sym typeface="Symbol" pitchFamily="18" charset="2"/>
              </a:rPr>
              <a:t></a:t>
            </a:r>
            <a:r>
              <a:rPr lang="en-US" dirty="0">
                <a:latin typeface="Symbol" pitchFamily="18" charset="2"/>
              </a:rPr>
              <a:t> </a:t>
            </a:r>
            <a:r>
              <a:rPr lang="en-US" i="1" dirty="0">
                <a:latin typeface="NewCaledonia-Italic" charset="0"/>
              </a:rPr>
              <a:t>H </a:t>
            </a:r>
            <a:r>
              <a:rPr lang="en-US" dirty="0">
                <a:latin typeface="NewCaledonia" charset="0"/>
              </a:rPr>
              <a:t>is positive.</a:t>
            </a:r>
          </a:p>
          <a:p>
            <a:pPr>
              <a:spcBef>
                <a:spcPct val="50000"/>
              </a:spcBef>
            </a:pPr>
            <a:r>
              <a:rPr lang="en-US" dirty="0">
                <a:latin typeface="NewCaledonia" charset="0"/>
              </a:rPr>
              <a:t>(3) The products have lower potential energy than the reactants, and the </a:t>
            </a:r>
            <a:r>
              <a:rPr lang="en-US" dirty="0">
                <a:latin typeface="Symbol" pitchFamily="18" charset="2"/>
                <a:sym typeface="Symbol" pitchFamily="18" charset="2"/>
              </a:rPr>
              <a:t></a:t>
            </a:r>
            <a:r>
              <a:rPr lang="en-US" dirty="0">
                <a:latin typeface="Symbol" pitchFamily="18" charset="2"/>
              </a:rPr>
              <a:t> </a:t>
            </a:r>
            <a:r>
              <a:rPr lang="en-US" i="1" dirty="0">
                <a:latin typeface="NewCaledonia-Italic" charset="0"/>
              </a:rPr>
              <a:t>H </a:t>
            </a:r>
            <a:r>
              <a:rPr lang="en-US" dirty="0">
                <a:latin typeface="NewCaledonia" charset="0"/>
              </a:rPr>
              <a:t>is negative.</a:t>
            </a:r>
          </a:p>
          <a:p>
            <a:pPr>
              <a:spcBef>
                <a:spcPct val="50000"/>
              </a:spcBef>
            </a:pPr>
            <a:r>
              <a:rPr lang="en-US" dirty="0">
                <a:latin typeface="NewCaledonia" charset="0"/>
              </a:rPr>
              <a:t>(4) The products have lower potential energy than the reactants, and the </a:t>
            </a:r>
            <a:r>
              <a:rPr lang="en-US" dirty="0">
                <a:latin typeface="Symbol" pitchFamily="18" charset="2"/>
                <a:sym typeface="Symbol" pitchFamily="18" charset="2"/>
              </a:rPr>
              <a:t></a:t>
            </a:r>
            <a:r>
              <a:rPr lang="en-US" dirty="0">
                <a:latin typeface="Symbol" pitchFamily="18" charset="2"/>
              </a:rPr>
              <a:t> </a:t>
            </a:r>
            <a:r>
              <a:rPr lang="en-US" i="1" dirty="0">
                <a:latin typeface="NewCaledonia-Italic" charset="0"/>
              </a:rPr>
              <a:t>H </a:t>
            </a:r>
            <a:r>
              <a:rPr lang="en-US" dirty="0">
                <a:latin typeface="NewCaledonia" charset="0"/>
              </a:rPr>
              <a:t>is positive.</a:t>
            </a:r>
          </a:p>
        </p:txBody>
      </p:sp>
      <p:pic>
        <p:nvPicPr>
          <p:cNvPr id="49156" name="Picture 2052"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49157" name="WordArt 2053"/>
          <p:cNvSpPr>
            <a:spLocks noChangeArrowheads="1" noChangeShapeType="1" noTextEdit="1"/>
          </p:cNvSpPr>
          <p:nvPr/>
        </p:nvSpPr>
        <p:spPr bwMode="auto">
          <a:xfrm>
            <a:off x="1331913" y="3659188"/>
            <a:ext cx="338137"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49157"/>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1738313" y="1323975"/>
            <a:ext cx="7158037" cy="1658938"/>
          </a:xfrm>
        </p:spPr>
        <p:txBody>
          <a:bodyPr>
            <a:normAutofit fontScale="90000"/>
          </a:bodyPr>
          <a:lstStyle/>
          <a:p>
            <a:r>
              <a:rPr lang="en-US">
                <a:sym typeface="Symbol" pitchFamily="18" charset="2"/>
              </a:rPr>
              <a:t>Raising the temperature </a:t>
            </a:r>
            <a:br>
              <a:rPr lang="en-US">
                <a:sym typeface="Symbol" pitchFamily="18" charset="2"/>
              </a:rPr>
            </a:br>
            <a:r>
              <a:rPr lang="en-US">
                <a:sym typeface="Symbol" pitchFamily="18" charset="2"/>
              </a:rPr>
              <a:t>increases the reaction rate by</a:t>
            </a:r>
          </a:p>
        </p:txBody>
      </p:sp>
      <p:sp>
        <p:nvSpPr>
          <p:cNvPr id="167939" name="Rectangle 3"/>
          <p:cNvSpPr>
            <a:spLocks noGrp="1" noChangeArrowheads="1"/>
          </p:cNvSpPr>
          <p:nvPr>
            <p:ph type="subTitle" idx="1"/>
          </p:nvPr>
        </p:nvSpPr>
        <p:spPr>
          <a:xfrm>
            <a:off x="2006600" y="3409950"/>
            <a:ext cx="7137400" cy="2133600"/>
          </a:xfrm>
        </p:spPr>
        <p:txBody>
          <a:bodyPr>
            <a:normAutofit/>
          </a:bodyPr>
          <a:lstStyle/>
          <a:p>
            <a:pPr marL="609600" indent="-609600">
              <a:buClr>
                <a:schemeClr val="tx1"/>
              </a:buClr>
            </a:pPr>
            <a:r>
              <a:rPr lang="en-US" sz="4000">
                <a:sym typeface="Symbol" pitchFamily="18" charset="2"/>
              </a:rPr>
              <a:t>Increasing </a:t>
            </a:r>
            <a:r>
              <a:rPr lang="en-US" sz="4000" u="sng">
                <a:sym typeface="Symbol" pitchFamily="18" charset="2"/>
              </a:rPr>
              <a:t>both</a:t>
            </a:r>
            <a:r>
              <a:rPr lang="en-US" sz="4000">
                <a:sym typeface="Symbol" pitchFamily="18" charset="2"/>
              </a:rPr>
              <a:t> the number of collisions and the efficiency of the collisions.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title"/>
          </p:nvPr>
        </p:nvSpPr>
        <p:spPr>
          <a:xfrm>
            <a:off x="1233488" y="304800"/>
            <a:ext cx="7758112" cy="1949450"/>
          </a:xfrm>
        </p:spPr>
        <p:txBody>
          <a:bodyPr>
            <a:normAutofit fontScale="90000"/>
          </a:bodyPr>
          <a:lstStyle/>
          <a:p>
            <a:r>
              <a:rPr lang="en-US" sz="4000"/>
              <a:t>Activation Energy (E</a:t>
            </a:r>
            <a:r>
              <a:rPr lang="en-US" sz="6000" baseline="-25000"/>
              <a:t>a</a:t>
            </a:r>
            <a:r>
              <a:rPr lang="en-US" sz="4000"/>
              <a:t>) is the energy needed to get a reaction started (reach the activated complex).</a:t>
            </a:r>
          </a:p>
        </p:txBody>
      </p:sp>
      <p:sp>
        <p:nvSpPr>
          <p:cNvPr id="7" name="Date Placeholder 2"/>
          <p:cNvSpPr>
            <a:spLocks noGrp="1"/>
          </p:cNvSpPr>
          <p:nvPr>
            <p:ph type="dt" sz="half" idx="10"/>
          </p:nvPr>
        </p:nvSpPr>
        <p:spPr/>
        <p:txBody>
          <a:bodyPr/>
          <a:lstStyle/>
          <a:p>
            <a:r>
              <a:rPr lang="en-US"/>
              <a:t>J Deutsch 2003</a:t>
            </a:r>
          </a:p>
        </p:txBody>
      </p:sp>
      <p:sp>
        <p:nvSpPr>
          <p:cNvPr id="8" name="Slide Number Placeholder 4"/>
          <p:cNvSpPr>
            <a:spLocks noGrp="1"/>
          </p:cNvSpPr>
          <p:nvPr>
            <p:ph type="sldNum" sz="quarter" idx="12"/>
          </p:nvPr>
        </p:nvSpPr>
        <p:spPr/>
        <p:txBody>
          <a:bodyPr/>
          <a:lstStyle/>
          <a:p>
            <a:fld id="{2F269820-BDC0-470D-91B3-A7147DC0CF01}" type="slidenum">
              <a:rPr lang="en-US"/>
              <a:pPr/>
              <a:t>40</a:t>
            </a:fld>
            <a:endParaRPr lang="en-US"/>
          </a:p>
        </p:txBody>
      </p:sp>
      <p:sp>
        <p:nvSpPr>
          <p:cNvPr id="39938" name="Rectangle 2"/>
          <p:cNvSpPr>
            <a:spLocks noChangeArrowheads="1"/>
          </p:cNvSpPr>
          <p:nvPr/>
        </p:nvSpPr>
        <p:spPr bwMode="auto">
          <a:xfrm>
            <a:off x="849313" y="2103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aphicFrame>
        <p:nvGraphicFramePr>
          <p:cNvPr id="39940" name="Object 4"/>
          <p:cNvGraphicFramePr>
            <a:graphicFrameLocks noChangeAspect="1"/>
          </p:cNvGraphicFramePr>
          <p:nvPr/>
        </p:nvGraphicFramePr>
        <p:xfrm>
          <a:off x="2063750" y="2725738"/>
          <a:ext cx="6308725" cy="4132262"/>
        </p:xfrm>
        <a:graphic>
          <a:graphicData uri="http://schemas.openxmlformats.org/presentationml/2006/ole">
            <mc:AlternateContent xmlns:mc="http://schemas.openxmlformats.org/markup-compatibility/2006">
              <mc:Choice xmlns:v="urn:schemas-microsoft-com:vml" Requires="v">
                <p:oleObj spid="_x0000_s180246" name="Bitmap Image" r:id="rId3" imgW="3258005" imgH="2133898" progId="Paint.Picture">
                  <p:embed/>
                </p:oleObj>
              </mc:Choice>
              <mc:Fallback>
                <p:oleObj name="Bitmap Image" r:id="rId3" imgW="3258005" imgH="2133898"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750" y="2725738"/>
                        <a:ext cx="6308725" cy="413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9941" name="Line 5"/>
          <p:cNvSpPr>
            <a:spLocks noChangeShapeType="1"/>
          </p:cNvSpPr>
          <p:nvPr/>
        </p:nvSpPr>
        <p:spPr bwMode="auto">
          <a:xfrm flipH="1">
            <a:off x="2982913" y="5824538"/>
            <a:ext cx="4614862"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9942" name="Line 6"/>
          <p:cNvSpPr>
            <a:spLocks noChangeShapeType="1"/>
          </p:cNvSpPr>
          <p:nvPr/>
        </p:nvSpPr>
        <p:spPr bwMode="auto">
          <a:xfrm flipH="1">
            <a:off x="2979738" y="4540250"/>
            <a:ext cx="4614862"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subTitle" idx="1"/>
          </p:nvPr>
        </p:nvSpPr>
        <p:spPr>
          <a:xfrm>
            <a:off x="1584325" y="832757"/>
            <a:ext cx="8686800" cy="914400"/>
          </a:xfrm>
        </p:spPr>
        <p:txBody>
          <a:bodyPr/>
          <a:lstStyle/>
          <a:p>
            <a:pPr marL="609600" indent="-609600">
              <a:buClr>
                <a:schemeClr val="tx1"/>
              </a:buClr>
            </a:pPr>
            <a:r>
              <a:rPr lang="en-US" sz="4400" dirty="0">
                <a:sym typeface="Symbol" pitchFamily="18" charset="2"/>
              </a:rPr>
              <a:t>Endo:  starts low, ends high</a:t>
            </a:r>
          </a:p>
        </p:txBody>
      </p:sp>
      <p:sp>
        <p:nvSpPr>
          <p:cNvPr id="113667" name="Line 3"/>
          <p:cNvSpPr>
            <a:spLocks noChangeShapeType="1"/>
          </p:cNvSpPr>
          <p:nvPr/>
        </p:nvSpPr>
        <p:spPr bwMode="auto">
          <a:xfrm flipV="1">
            <a:off x="2411186" y="2190750"/>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68" name="Line 4"/>
          <p:cNvSpPr>
            <a:spLocks noChangeShapeType="1"/>
          </p:cNvSpPr>
          <p:nvPr/>
        </p:nvSpPr>
        <p:spPr bwMode="auto">
          <a:xfrm>
            <a:off x="2411186" y="5238750"/>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69" name="Freeform 5"/>
          <p:cNvSpPr>
            <a:spLocks/>
          </p:cNvSpPr>
          <p:nvPr/>
        </p:nvSpPr>
        <p:spPr bwMode="auto">
          <a:xfrm>
            <a:off x="2857500" y="2336800"/>
            <a:ext cx="5257800" cy="2755900"/>
          </a:xfrm>
          <a:custGeom>
            <a:avLst/>
            <a:gdLst>
              <a:gd name="T0" fmla="*/ 0 w 3312"/>
              <a:gd name="T1" fmla="*/ 1648 h 1736"/>
              <a:gd name="T2" fmla="*/ 576 w 3312"/>
              <a:gd name="T3" fmla="*/ 1600 h 1736"/>
              <a:gd name="T4" fmla="*/ 1104 w 3312"/>
              <a:gd name="T5" fmla="*/ 832 h 1736"/>
              <a:gd name="T6" fmla="*/ 1536 w 3312"/>
              <a:gd name="T7" fmla="*/ 160 h 1736"/>
              <a:gd name="T8" fmla="*/ 1920 w 3312"/>
              <a:gd name="T9" fmla="*/ 16 h 1736"/>
              <a:gd name="T10" fmla="*/ 2064 w 3312"/>
              <a:gd name="T11" fmla="*/ 64 h 1736"/>
              <a:gd name="T12" fmla="*/ 2256 w 3312"/>
              <a:gd name="T13" fmla="*/ 256 h 1736"/>
              <a:gd name="T14" fmla="*/ 2400 w 3312"/>
              <a:gd name="T15" fmla="*/ 640 h 1736"/>
              <a:gd name="T16" fmla="*/ 2688 w 3312"/>
              <a:gd name="T17" fmla="*/ 880 h 1736"/>
              <a:gd name="T18" fmla="*/ 3120 w 3312"/>
              <a:gd name="T19" fmla="*/ 928 h 1736"/>
              <a:gd name="T20" fmla="*/ 3312 w 3312"/>
              <a:gd name="T21" fmla="*/ 928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2" h="1736">
                <a:moveTo>
                  <a:pt x="0" y="1648"/>
                </a:moveTo>
                <a:cubicBezTo>
                  <a:pt x="196" y="1692"/>
                  <a:pt x="392" y="1736"/>
                  <a:pt x="576" y="1600"/>
                </a:cubicBezTo>
                <a:cubicBezTo>
                  <a:pt x="760" y="1464"/>
                  <a:pt x="944" y="1072"/>
                  <a:pt x="1104" y="832"/>
                </a:cubicBezTo>
                <a:cubicBezTo>
                  <a:pt x="1264" y="592"/>
                  <a:pt x="1400" y="296"/>
                  <a:pt x="1536" y="160"/>
                </a:cubicBezTo>
                <a:cubicBezTo>
                  <a:pt x="1672" y="24"/>
                  <a:pt x="1832" y="32"/>
                  <a:pt x="1920" y="16"/>
                </a:cubicBezTo>
                <a:cubicBezTo>
                  <a:pt x="2008" y="0"/>
                  <a:pt x="2008" y="24"/>
                  <a:pt x="2064" y="64"/>
                </a:cubicBezTo>
                <a:cubicBezTo>
                  <a:pt x="2120" y="104"/>
                  <a:pt x="2200" y="160"/>
                  <a:pt x="2256" y="256"/>
                </a:cubicBezTo>
                <a:cubicBezTo>
                  <a:pt x="2312" y="352"/>
                  <a:pt x="2328" y="536"/>
                  <a:pt x="2400" y="640"/>
                </a:cubicBezTo>
                <a:cubicBezTo>
                  <a:pt x="2472" y="744"/>
                  <a:pt x="2568" y="832"/>
                  <a:pt x="2688" y="880"/>
                </a:cubicBezTo>
                <a:cubicBezTo>
                  <a:pt x="2808" y="928"/>
                  <a:pt x="3016" y="920"/>
                  <a:pt x="3120" y="928"/>
                </a:cubicBezTo>
                <a:cubicBezTo>
                  <a:pt x="3224" y="936"/>
                  <a:pt x="3268" y="932"/>
                  <a:pt x="3312" y="928"/>
                </a:cubicBezTo>
              </a:path>
            </a:pathLst>
          </a:cu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3670" name="Text Box 6"/>
          <p:cNvSpPr txBox="1">
            <a:spLocks noChangeArrowheads="1"/>
          </p:cNvSpPr>
          <p:nvPr/>
        </p:nvSpPr>
        <p:spPr bwMode="auto">
          <a:xfrm>
            <a:off x="1584325" y="5597525"/>
            <a:ext cx="36083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Endo or Exo?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219200" y="304800"/>
            <a:ext cx="7772400" cy="1219200"/>
          </a:xfrm>
        </p:spPr>
        <p:txBody>
          <a:bodyPr>
            <a:normAutofit fontScale="90000"/>
          </a:bodyPr>
          <a:lstStyle/>
          <a:p>
            <a:r>
              <a:rPr lang="en-US"/>
              <a:t>Regents Question: 06/03 #43</a:t>
            </a:r>
          </a:p>
        </p:txBody>
      </p:sp>
      <p:sp>
        <p:nvSpPr>
          <p:cNvPr id="8" name="Date Placeholder 2"/>
          <p:cNvSpPr>
            <a:spLocks noGrp="1"/>
          </p:cNvSpPr>
          <p:nvPr>
            <p:ph type="dt" sz="half" idx="10"/>
          </p:nvPr>
        </p:nvSpPr>
        <p:spPr/>
        <p:txBody>
          <a:bodyPr/>
          <a:lstStyle/>
          <a:p>
            <a:r>
              <a:rPr lang="en-US"/>
              <a:t>J Deutsch 2003</a:t>
            </a:r>
          </a:p>
        </p:txBody>
      </p:sp>
      <p:sp>
        <p:nvSpPr>
          <p:cNvPr id="9" name="Slide Number Placeholder 4"/>
          <p:cNvSpPr>
            <a:spLocks noGrp="1"/>
          </p:cNvSpPr>
          <p:nvPr>
            <p:ph type="sldNum" sz="quarter" idx="12"/>
          </p:nvPr>
        </p:nvSpPr>
        <p:spPr/>
        <p:txBody>
          <a:bodyPr/>
          <a:lstStyle/>
          <a:p>
            <a:fld id="{64525841-6696-43A2-A835-1F612FD30889}" type="slidenum">
              <a:rPr lang="en-US"/>
              <a:pPr/>
              <a:t>42</a:t>
            </a:fld>
            <a:endParaRPr lang="en-US"/>
          </a:p>
        </p:txBody>
      </p:sp>
      <p:sp>
        <p:nvSpPr>
          <p:cNvPr id="52227" name="Text Box 3"/>
          <p:cNvSpPr txBox="1">
            <a:spLocks noChangeArrowheads="1"/>
          </p:cNvSpPr>
          <p:nvPr/>
        </p:nvSpPr>
        <p:spPr bwMode="auto">
          <a:xfrm>
            <a:off x="1217613" y="1358900"/>
            <a:ext cx="7323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The potential energy diagram below represents a reaction.</a:t>
            </a:r>
          </a:p>
        </p:txBody>
      </p:sp>
      <p:pic>
        <p:nvPicPr>
          <p:cNvPr id="52228"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52229" name="WordArt 5"/>
          <p:cNvSpPr>
            <a:spLocks noChangeArrowheads="1" noChangeShapeType="1" noTextEdit="1"/>
          </p:cNvSpPr>
          <p:nvPr/>
        </p:nvSpPr>
        <p:spPr bwMode="auto">
          <a:xfrm>
            <a:off x="3259138" y="6205538"/>
            <a:ext cx="338137"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pic>
        <p:nvPicPr>
          <p:cNvPr id="522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8206" y="1860550"/>
            <a:ext cx="4687888" cy="310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31" name="Text Box 7"/>
          <p:cNvSpPr txBox="1">
            <a:spLocks noChangeArrowheads="1"/>
          </p:cNvSpPr>
          <p:nvPr/>
        </p:nvSpPr>
        <p:spPr bwMode="auto">
          <a:xfrm>
            <a:off x="1589088" y="5246688"/>
            <a:ext cx="6894512" cy="1370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atin typeface="NewCaledonia" charset="0"/>
              </a:rPr>
              <a:t>Which arrow represents the activation energy of the forward reaction?</a:t>
            </a:r>
          </a:p>
          <a:p>
            <a:pPr>
              <a:spcBef>
                <a:spcPct val="50000"/>
              </a:spcBef>
            </a:pPr>
            <a:r>
              <a:rPr lang="en-US">
                <a:latin typeface="NewCaledonia" charset="0"/>
              </a:rPr>
              <a:t>(1) </a:t>
            </a:r>
            <a:r>
              <a:rPr lang="en-US" i="1">
                <a:latin typeface="NewCaledonia-Italic" charset="0"/>
              </a:rPr>
              <a:t>A		 </a:t>
            </a:r>
            <a:r>
              <a:rPr lang="en-US">
                <a:latin typeface="NewCaledonia" charset="0"/>
              </a:rPr>
              <a:t>(2) </a:t>
            </a:r>
            <a:r>
              <a:rPr lang="en-US" i="1">
                <a:latin typeface="NewCaledonia-Italic" charset="0"/>
              </a:rPr>
              <a:t>B	 	 </a:t>
            </a:r>
            <a:r>
              <a:rPr lang="en-US">
                <a:latin typeface="NewCaledonia" charset="0"/>
              </a:rPr>
              <a:t>(3) </a:t>
            </a:r>
            <a:r>
              <a:rPr lang="en-US" i="1">
                <a:latin typeface="NewCaledonia-Italic" charset="0"/>
              </a:rPr>
              <a:t>C		</a:t>
            </a:r>
            <a:r>
              <a:rPr lang="en-US">
                <a:latin typeface="NewCaledonia" charset="0"/>
              </a:rPr>
              <a:t>(4) </a:t>
            </a:r>
            <a:r>
              <a:rPr lang="en-US" i="1">
                <a:latin typeface="NewCaledonia-Italic" charset="0"/>
              </a:rPr>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52229"/>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95400" y="304800"/>
            <a:ext cx="7696200" cy="1219200"/>
          </a:xfrm>
        </p:spPr>
        <p:txBody>
          <a:bodyPr>
            <a:normAutofit fontScale="90000"/>
          </a:bodyPr>
          <a:lstStyle/>
          <a:p>
            <a:r>
              <a:rPr lang="en-US"/>
              <a:t>Regents Question: 08/02 #50</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36B6243F-2A39-495B-9E66-47C78AA8D58A}" type="slidenum">
              <a:rPr lang="en-US"/>
              <a:pPr/>
              <a:t>43</a:t>
            </a:fld>
            <a:endParaRPr lang="en-US"/>
          </a:p>
        </p:txBody>
      </p:sp>
      <p:pic>
        <p:nvPicPr>
          <p:cNvPr id="44035" name="Picture 3"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44036" name="Text Box 4"/>
          <p:cNvSpPr txBox="1">
            <a:spLocks noChangeArrowheads="1"/>
          </p:cNvSpPr>
          <p:nvPr/>
        </p:nvSpPr>
        <p:spPr bwMode="auto">
          <a:xfrm>
            <a:off x="1958975" y="1752600"/>
            <a:ext cx="6999288"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Given the reaction:</a:t>
            </a:r>
          </a:p>
          <a:p>
            <a:pPr>
              <a:spcBef>
                <a:spcPct val="50000"/>
              </a:spcBef>
            </a:pPr>
            <a:r>
              <a:rPr lang="en-US">
                <a:latin typeface="NewCaledonia" charset="0"/>
              </a:rPr>
              <a:t>2 H</a:t>
            </a:r>
            <a:r>
              <a:rPr lang="en-US" baseline="-25000">
                <a:latin typeface="NewCaledonia" charset="0"/>
              </a:rPr>
              <a:t>2</a:t>
            </a:r>
            <a:r>
              <a:rPr lang="en-US">
                <a:latin typeface="NewCaledonia" charset="0"/>
              </a:rPr>
              <a:t> (g) + O</a:t>
            </a:r>
            <a:r>
              <a:rPr lang="en-US" baseline="-25000">
                <a:latin typeface="NewCaledonia" charset="0"/>
              </a:rPr>
              <a:t>2</a:t>
            </a:r>
            <a:r>
              <a:rPr lang="en-US">
                <a:latin typeface="NewCaledonia" charset="0"/>
              </a:rPr>
              <a:t> (g) </a:t>
            </a:r>
            <a:r>
              <a:rPr lang="en-US">
                <a:latin typeface="Symbol" pitchFamily="18" charset="2"/>
                <a:sym typeface="Symbol" pitchFamily="18" charset="2"/>
              </a:rPr>
              <a:t> </a:t>
            </a:r>
            <a:r>
              <a:rPr lang="en-US">
                <a:latin typeface="NewCaledonia" charset="0"/>
              </a:rPr>
              <a:t>2 H</a:t>
            </a:r>
            <a:r>
              <a:rPr lang="en-US" baseline="-25000">
                <a:latin typeface="NewCaledonia" charset="0"/>
              </a:rPr>
              <a:t>2</a:t>
            </a:r>
            <a:r>
              <a:rPr lang="en-US">
                <a:latin typeface="NewCaledonia" charset="0"/>
              </a:rPr>
              <a:t>O(l) + 571.6 kJ</a:t>
            </a:r>
          </a:p>
          <a:p>
            <a:pPr>
              <a:spcBef>
                <a:spcPct val="50000"/>
              </a:spcBef>
            </a:pPr>
            <a:r>
              <a:rPr lang="en-US">
                <a:latin typeface="NewCaledonia" charset="0"/>
              </a:rPr>
              <a:t>What is the approximate </a:t>
            </a:r>
            <a:r>
              <a:rPr lang="en-US">
                <a:latin typeface="Symbol" pitchFamily="18" charset="2"/>
                <a:sym typeface="Symbol" pitchFamily="18" charset="2"/>
              </a:rPr>
              <a:t></a:t>
            </a:r>
            <a:r>
              <a:rPr lang="en-US" i="1">
                <a:latin typeface="NewCaledonia-Italic" charset="0"/>
              </a:rPr>
              <a:t>H </a:t>
            </a:r>
            <a:r>
              <a:rPr lang="en-US">
                <a:latin typeface="NewCaledonia" charset="0"/>
              </a:rPr>
              <a:t>for the formation of 1 mole of H</a:t>
            </a:r>
            <a:r>
              <a:rPr lang="en-US" baseline="-25000">
                <a:latin typeface="NewCaledonia" charset="0"/>
              </a:rPr>
              <a:t>2</a:t>
            </a:r>
            <a:r>
              <a:rPr lang="en-US">
                <a:latin typeface="NewCaledonia" charset="0"/>
              </a:rPr>
              <a:t>O(l)?</a:t>
            </a:r>
          </a:p>
          <a:p>
            <a:pPr>
              <a:spcBef>
                <a:spcPct val="50000"/>
              </a:spcBef>
            </a:pPr>
            <a:r>
              <a:rPr lang="en-US">
                <a:latin typeface="NewCaledonia" charset="0"/>
              </a:rPr>
              <a:t>(1) –285.8 kJ 		(3) –571.6 kJ</a:t>
            </a:r>
          </a:p>
          <a:p>
            <a:pPr>
              <a:spcBef>
                <a:spcPct val="50000"/>
              </a:spcBef>
            </a:pPr>
            <a:r>
              <a:rPr lang="en-US">
                <a:latin typeface="NewCaledonia" charset="0"/>
              </a:rPr>
              <a:t>(2) +285.8 kJ 		(4) +571.6 kJ</a:t>
            </a:r>
          </a:p>
        </p:txBody>
      </p:sp>
      <p:sp>
        <p:nvSpPr>
          <p:cNvPr id="44037" name="WordArt 5"/>
          <p:cNvSpPr>
            <a:spLocks noChangeArrowheads="1" noChangeShapeType="1" noTextEdit="1"/>
          </p:cNvSpPr>
          <p:nvPr/>
        </p:nvSpPr>
        <p:spPr bwMode="auto">
          <a:xfrm>
            <a:off x="1636713" y="3822700"/>
            <a:ext cx="338137" cy="3381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44037"/>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77938" y="304800"/>
            <a:ext cx="7713662" cy="2614613"/>
          </a:xfrm>
        </p:spPr>
        <p:txBody>
          <a:bodyPr>
            <a:normAutofit fontScale="90000"/>
          </a:bodyPr>
          <a:lstStyle/>
          <a:p>
            <a:r>
              <a:rPr lang="en-US" sz="4000">
                <a:latin typeface="Palatino-Roman" charset="0"/>
              </a:rPr>
              <a:t>A catalyst provides an alternate reaction pathway, which has a lower activation energy than an uncatalyzed reaction. (3.4g)</a:t>
            </a:r>
          </a:p>
        </p:txBody>
      </p:sp>
      <p:sp>
        <p:nvSpPr>
          <p:cNvPr id="6" name="Date Placeholder 3"/>
          <p:cNvSpPr>
            <a:spLocks noGrp="1"/>
          </p:cNvSpPr>
          <p:nvPr>
            <p:ph type="dt" sz="half" idx="10"/>
          </p:nvPr>
        </p:nvSpPr>
        <p:spPr/>
        <p:txBody>
          <a:bodyPr/>
          <a:lstStyle/>
          <a:p>
            <a:r>
              <a:rPr lang="en-US"/>
              <a:t>J Deutsch 2003</a:t>
            </a:r>
          </a:p>
        </p:txBody>
      </p:sp>
      <p:sp>
        <p:nvSpPr>
          <p:cNvPr id="7" name="Slide Number Placeholder 5"/>
          <p:cNvSpPr>
            <a:spLocks noGrp="1"/>
          </p:cNvSpPr>
          <p:nvPr>
            <p:ph type="sldNum" sz="quarter" idx="12"/>
          </p:nvPr>
        </p:nvSpPr>
        <p:spPr/>
        <p:txBody>
          <a:bodyPr/>
          <a:lstStyle/>
          <a:p>
            <a:fld id="{543C0270-960D-4ECB-BEF5-2EEF43E55C98}" type="slidenum">
              <a:rPr lang="en-US"/>
              <a:pPr/>
              <a:t>44</a:t>
            </a:fld>
            <a:endParaRPr lang="en-US"/>
          </a:p>
        </p:txBody>
      </p:sp>
      <p:graphicFrame>
        <p:nvGraphicFramePr>
          <p:cNvPr id="11267" name="Object 3"/>
          <p:cNvGraphicFramePr>
            <a:graphicFrameLocks noChangeAspect="1"/>
          </p:cNvGraphicFramePr>
          <p:nvPr/>
        </p:nvGraphicFramePr>
        <p:xfrm>
          <a:off x="2119313" y="2978150"/>
          <a:ext cx="5776912" cy="3879850"/>
        </p:xfrm>
        <a:graphic>
          <a:graphicData uri="http://schemas.openxmlformats.org/presentationml/2006/ole">
            <mc:AlternateContent xmlns:mc="http://schemas.openxmlformats.org/markup-compatibility/2006">
              <mc:Choice xmlns:v="urn:schemas-microsoft-com:vml" Requires="v">
                <p:oleObj spid="_x0000_s11292" name="Bitmap Image" r:id="rId3" imgW="3161905" imgH="2123810" progId="Paint.Picture">
                  <p:embed/>
                </p:oleObj>
              </mc:Choice>
              <mc:Fallback>
                <p:oleObj name="Bitmap Image" r:id="rId3" imgW="3161905" imgH="2123810" progId="Paint.Pictur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9313" y="2978150"/>
                        <a:ext cx="5776912" cy="387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0" name="Text Box 6"/>
          <p:cNvSpPr txBox="1">
            <a:spLocks noChangeArrowheads="1"/>
          </p:cNvSpPr>
          <p:nvPr/>
        </p:nvSpPr>
        <p:spPr bwMode="auto">
          <a:xfrm>
            <a:off x="5943600" y="3343275"/>
            <a:ext cx="2114550" cy="593725"/>
          </a:xfrm>
          <a:prstGeom prst="rect">
            <a:avLst/>
          </a:prstGeom>
          <a:noFill/>
          <a:ln w="12700" cap="sq">
            <a:solidFill>
              <a:schemeClr val="hlink"/>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b="1">
                <a:solidFill>
                  <a:schemeClr val="hlink"/>
                </a:solidFill>
                <a:latin typeface="Arial" pitchFamily="34" charset="0"/>
              </a:rPr>
              <a:t>Activated Complex With Catalyst</a:t>
            </a:r>
          </a:p>
        </p:txBody>
      </p:sp>
      <p:sp>
        <p:nvSpPr>
          <p:cNvPr id="11271" name="Line 7"/>
          <p:cNvSpPr>
            <a:spLocks noChangeShapeType="1"/>
          </p:cNvSpPr>
          <p:nvPr/>
        </p:nvSpPr>
        <p:spPr bwMode="auto">
          <a:xfrm flipH="1">
            <a:off x="5514975" y="3600450"/>
            <a:ext cx="400050" cy="57150"/>
          </a:xfrm>
          <a:prstGeom prst="line">
            <a:avLst/>
          </a:prstGeom>
          <a:noFill/>
          <a:ln w="28575" cap="sq">
            <a:solidFill>
              <a:schemeClr val="hlink"/>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subTitle" idx="1"/>
          </p:nvPr>
        </p:nvSpPr>
        <p:spPr>
          <a:xfrm>
            <a:off x="1828800" y="363682"/>
            <a:ext cx="7045036" cy="914400"/>
          </a:xfrm>
        </p:spPr>
        <p:txBody>
          <a:bodyPr>
            <a:normAutofit fontScale="85000" lnSpcReduction="10000"/>
          </a:bodyPr>
          <a:lstStyle/>
          <a:p>
            <a:pPr marL="609600" indent="-609600">
              <a:buClr>
                <a:schemeClr val="tx1"/>
              </a:buClr>
            </a:pPr>
            <a:r>
              <a:rPr lang="en-US" sz="4000" dirty="0">
                <a:sym typeface="Symbol" pitchFamily="18" charset="2"/>
              </a:rPr>
              <a:t>Activation energy of forward </a:t>
            </a:r>
            <a:r>
              <a:rPr lang="en-US" sz="4000" dirty="0" err="1">
                <a:sym typeface="Symbol" pitchFamily="18" charset="2"/>
              </a:rPr>
              <a:t>rxn</a:t>
            </a:r>
            <a:endParaRPr lang="en-US" sz="4000" dirty="0">
              <a:sym typeface="Symbol" pitchFamily="18" charset="2"/>
            </a:endParaRPr>
          </a:p>
        </p:txBody>
      </p:sp>
      <p:sp>
        <p:nvSpPr>
          <p:cNvPr id="129027" name="Line 3"/>
          <p:cNvSpPr>
            <a:spLocks noChangeShapeType="1"/>
          </p:cNvSpPr>
          <p:nvPr/>
        </p:nvSpPr>
        <p:spPr bwMode="auto">
          <a:xfrm flipV="1">
            <a:off x="2346902" y="2251363"/>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28" name="Line 4"/>
          <p:cNvSpPr>
            <a:spLocks noChangeShapeType="1"/>
          </p:cNvSpPr>
          <p:nvPr/>
        </p:nvSpPr>
        <p:spPr bwMode="auto">
          <a:xfrm>
            <a:off x="2346902" y="5299363"/>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29" name="Freeform 5"/>
          <p:cNvSpPr>
            <a:spLocks/>
          </p:cNvSpPr>
          <p:nvPr/>
        </p:nvSpPr>
        <p:spPr bwMode="auto">
          <a:xfrm>
            <a:off x="2727902" y="2149763"/>
            <a:ext cx="5257800" cy="2755900"/>
          </a:xfrm>
          <a:custGeom>
            <a:avLst/>
            <a:gdLst>
              <a:gd name="T0" fmla="*/ 0 w 3312"/>
              <a:gd name="T1" fmla="*/ 1648 h 1736"/>
              <a:gd name="T2" fmla="*/ 576 w 3312"/>
              <a:gd name="T3" fmla="*/ 1600 h 1736"/>
              <a:gd name="T4" fmla="*/ 1104 w 3312"/>
              <a:gd name="T5" fmla="*/ 832 h 1736"/>
              <a:gd name="T6" fmla="*/ 1536 w 3312"/>
              <a:gd name="T7" fmla="*/ 160 h 1736"/>
              <a:gd name="T8" fmla="*/ 1920 w 3312"/>
              <a:gd name="T9" fmla="*/ 16 h 1736"/>
              <a:gd name="T10" fmla="*/ 2064 w 3312"/>
              <a:gd name="T11" fmla="*/ 64 h 1736"/>
              <a:gd name="T12" fmla="*/ 2256 w 3312"/>
              <a:gd name="T13" fmla="*/ 256 h 1736"/>
              <a:gd name="T14" fmla="*/ 2400 w 3312"/>
              <a:gd name="T15" fmla="*/ 640 h 1736"/>
              <a:gd name="T16" fmla="*/ 2688 w 3312"/>
              <a:gd name="T17" fmla="*/ 880 h 1736"/>
              <a:gd name="T18" fmla="*/ 3120 w 3312"/>
              <a:gd name="T19" fmla="*/ 928 h 1736"/>
              <a:gd name="T20" fmla="*/ 3312 w 3312"/>
              <a:gd name="T21" fmla="*/ 928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2" h="1736">
                <a:moveTo>
                  <a:pt x="0" y="1648"/>
                </a:moveTo>
                <a:cubicBezTo>
                  <a:pt x="196" y="1692"/>
                  <a:pt x="392" y="1736"/>
                  <a:pt x="576" y="1600"/>
                </a:cubicBezTo>
                <a:cubicBezTo>
                  <a:pt x="760" y="1464"/>
                  <a:pt x="944" y="1072"/>
                  <a:pt x="1104" y="832"/>
                </a:cubicBezTo>
                <a:cubicBezTo>
                  <a:pt x="1264" y="592"/>
                  <a:pt x="1400" y="296"/>
                  <a:pt x="1536" y="160"/>
                </a:cubicBezTo>
                <a:cubicBezTo>
                  <a:pt x="1672" y="24"/>
                  <a:pt x="1832" y="32"/>
                  <a:pt x="1920" y="16"/>
                </a:cubicBezTo>
                <a:cubicBezTo>
                  <a:pt x="2008" y="0"/>
                  <a:pt x="2008" y="24"/>
                  <a:pt x="2064" y="64"/>
                </a:cubicBezTo>
                <a:cubicBezTo>
                  <a:pt x="2120" y="104"/>
                  <a:pt x="2200" y="160"/>
                  <a:pt x="2256" y="256"/>
                </a:cubicBezTo>
                <a:cubicBezTo>
                  <a:pt x="2312" y="352"/>
                  <a:pt x="2328" y="536"/>
                  <a:pt x="2400" y="640"/>
                </a:cubicBezTo>
                <a:cubicBezTo>
                  <a:pt x="2472" y="744"/>
                  <a:pt x="2568" y="832"/>
                  <a:pt x="2688" y="880"/>
                </a:cubicBezTo>
                <a:cubicBezTo>
                  <a:pt x="2808" y="928"/>
                  <a:pt x="3016" y="920"/>
                  <a:pt x="3120" y="928"/>
                </a:cubicBezTo>
                <a:cubicBezTo>
                  <a:pt x="3224" y="936"/>
                  <a:pt x="3268" y="932"/>
                  <a:pt x="3312" y="928"/>
                </a:cubicBezTo>
              </a:path>
            </a:pathLst>
          </a:cu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0" name="Text Box 6"/>
          <p:cNvSpPr txBox="1">
            <a:spLocks noChangeArrowheads="1"/>
          </p:cNvSpPr>
          <p:nvPr/>
        </p:nvSpPr>
        <p:spPr bwMode="auto">
          <a:xfrm>
            <a:off x="2483427" y="5410488"/>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9031" name="Line 7"/>
          <p:cNvSpPr>
            <a:spLocks noChangeShapeType="1"/>
          </p:cNvSpPr>
          <p:nvPr/>
        </p:nvSpPr>
        <p:spPr bwMode="auto">
          <a:xfrm>
            <a:off x="3718502" y="4842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2" name="Line 8"/>
          <p:cNvSpPr>
            <a:spLocks noChangeShapeType="1"/>
          </p:cNvSpPr>
          <p:nvPr/>
        </p:nvSpPr>
        <p:spPr bwMode="auto">
          <a:xfrm>
            <a:off x="4556702" y="4842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3" name="Line 9"/>
          <p:cNvSpPr>
            <a:spLocks noChangeShapeType="1"/>
          </p:cNvSpPr>
          <p:nvPr/>
        </p:nvSpPr>
        <p:spPr bwMode="auto">
          <a:xfrm>
            <a:off x="5394902" y="4842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4" name="Line 10"/>
          <p:cNvSpPr>
            <a:spLocks noChangeShapeType="1"/>
          </p:cNvSpPr>
          <p:nvPr/>
        </p:nvSpPr>
        <p:spPr bwMode="auto">
          <a:xfrm>
            <a:off x="7147502" y="4842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5" name="Line 11"/>
          <p:cNvSpPr>
            <a:spLocks noChangeShapeType="1"/>
          </p:cNvSpPr>
          <p:nvPr/>
        </p:nvSpPr>
        <p:spPr bwMode="auto">
          <a:xfrm>
            <a:off x="6233102" y="4842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6" name="Line 12"/>
          <p:cNvSpPr>
            <a:spLocks noChangeShapeType="1"/>
          </p:cNvSpPr>
          <p:nvPr/>
        </p:nvSpPr>
        <p:spPr bwMode="auto">
          <a:xfrm>
            <a:off x="4328102" y="2175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7" name="Line 13"/>
          <p:cNvSpPr>
            <a:spLocks noChangeShapeType="1"/>
          </p:cNvSpPr>
          <p:nvPr/>
        </p:nvSpPr>
        <p:spPr bwMode="auto">
          <a:xfrm>
            <a:off x="5166302" y="2175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8" name="Line 14"/>
          <p:cNvSpPr>
            <a:spLocks noChangeShapeType="1"/>
          </p:cNvSpPr>
          <p:nvPr/>
        </p:nvSpPr>
        <p:spPr bwMode="auto">
          <a:xfrm>
            <a:off x="5394902" y="36229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9" name="Line 15"/>
          <p:cNvSpPr>
            <a:spLocks noChangeShapeType="1"/>
          </p:cNvSpPr>
          <p:nvPr/>
        </p:nvSpPr>
        <p:spPr bwMode="auto">
          <a:xfrm>
            <a:off x="6233102" y="36229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40" name="Line 16"/>
          <p:cNvSpPr>
            <a:spLocks noChangeShapeType="1"/>
          </p:cNvSpPr>
          <p:nvPr/>
        </p:nvSpPr>
        <p:spPr bwMode="auto">
          <a:xfrm>
            <a:off x="2499302" y="2175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41" name="Line 17"/>
          <p:cNvSpPr>
            <a:spLocks noChangeShapeType="1"/>
          </p:cNvSpPr>
          <p:nvPr/>
        </p:nvSpPr>
        <p:spPr bwMode="auto">
          <a:xfrm>
            <a:off x="3413702" y="21751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42" name="Line 18"/>
          <p:cNvSpPr>
            <a:spLocks noChangeShapeType="1"/>
          </p:cNvSpPr>
          <p:nvPr/>
        </p:nvSpPr>
        <p:spPr bwMode="auto">
          <a:xfrm>
            <a:off x="4556702" y="3622963"/>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43" name="Line 19"/>
          <p:cNvSpPr>
            <a:spLocks noChangeShapeType="1"/>
          </p:cNvSpPr>
          <p:nvPr/>
        </p:nvSpPr>
        <p:spPr bwMode="auto">
          <a:xfrm flipV="1">
            <a:off x="3185102" y="2175163"/>
            <a:ext cx="0" cy="26670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subTitle" idx="1"/>
          </p:nvPr>
        </p:nvSpPr>
        <p:spPr>
          <a:xfrm>
            <a:off x="2358736" y="613064"/>
            <a:ext cx="6858000" cy="914400"/>
          </a:xfrm>
        </p:spPr>
        <p:txBody>
          <a:bodyPr>
            <a:normAutofit fontScale="92500"/>
          </a:bodyPr>
          <a:lstStyle/>
          <a:p>
            <a:pPr marL="609600" indent="-609600">
              <a:buClr>
                <a:schemeClr val="tx1"/>
              </a:buClr>
            </a:pPr>
            <a:r>
              <a:rPr lang="en-US" sz="4400" dirty="0">
                <a:sym typeface="Symbol" pitchFamily="18" charset="2"/>
              </a:rPr>
              <a:t>Potential energy of reactants</a:t>
            </a:r>
          </a:p>
        </p:txBody>
      </p:sp>
      <p:sp>
        <p:nvSpPr>
          <p:cNvPr id="130051" name="Line 3"/>
          <p:cNvSpPr>
            <a:spLocks noChangeShapeType="1"/>
          </p:cNvSpPr>
          <p:nvPr/>
        </p:nvSpPr>
        <p:spPr bwMode="auto">
          <a:xfrm flipV="1">
            <a:off x="2324100" y="2087418"/>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2" name="Line 4"/>
          <p:cNvSpPr>
            <a:spLocks noChangeShapeType="1"/>
          </p:cNvSpPr>
          <p:nvPr/>
        </p:nvSpPr>
        <p:spPr bwMode="auto">
          <a:xfrm>
            <a:off x="2324100" y="5135418"/>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3" name="Freeform 5"/>
          <p:cNvSpPr>
            <a:spLocks/>
          </p:cNvSpPr>
          <p:nvPr/>
        </p:nvSpPr>
        <p:spPr bwMode="auto">
          <a:xfrm>
            <a:off x="2705100" y="1985818"/>
            <a:ext cx="5257800" cy="2755900"/>
          </a:xfrm>
          <a:custGeom>
            <a:avLst/>
            <a:gdLst>
              <a:gd name="T0" fmla="*/ 0 w 3312"/>
              <a:gd name="T1" fmla="*/ 1648 h 1736"/>
              <a:gd name="T2" fmla="*/ 576 w 3312"/>
              <a:gd name="T3" fmla="*/ 1600 h 1736"/>
              <a:gd name="T4" fmla="*/ 1104 w 3312"/>
              <a:gd name="T5" fmla="*/ 832 h 1736"/>
              <a:gd name="T6" fmla="*/ 1536 w 3312"/>
              <a:gd name="T7" fmla="*/ 160 h 1736"/>
              <a:gd name="T8" fmla="*/ 1920 w 3312"/>
              <a:gd name="T9" fmla="*/ 16 h 1736"/>
              <a:gd name="T10" fmla="*/ 2064 w 3312"/>
              <a:gd name="T11" fmla="*/ 64 h 1736"/>
              <a:gd name="T12" fmla="*/ 2256 w 3312"/>
              <a:gd name="T13" fmla="*/ 256 h 1736"/>
              <a:gd name="T14" fmla="*/ 2400 w 3312"/>
              <a:gd name="T15" fmla="*/ 640 h 1736"/>
              <a:gd name="T16" fmla="*/ 2688 w 3312"/>
              <a:gd name="T17" fmla="*/ 880 h 1736"/>
              <a:gd name="T18" fmla="*/ 3120 w 3312"/>
              <a:gd name="T19" fmla="*/ 928 h 1736"/>
              <a:gd name="T20" fmla="*/ 3312 w 3312"/>
              <a:gd name="T21" fmla="*/ 928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2" h="1736">
                <a:moveTo>
                  <a:pt x="0" y="1648"/>
                </a:moveTo>
                <a:cubicBezTo>
                  <a:pt x="196" y="1692"/>
                  <a:pt x="392" y="1736"/>
                  <a:pt x="576" y="1600"/>
                </a:cubicBezTo>
                <a:cubicBezTo>
                  <a:pt x="760" y="1464"/>
                  <a:pt x="944" y="1072"/>
                  <a:pt x="1104" y="832"/>
                </a:cubicBezTo>
                <a:cubicBezTo>
                  <a:pt x="1264" y="592"/>
                  <a:pt x="1400" y="296"/>
                  <a:pt x="1536" y="160"/>
                </a:cubicBezTo>
                <a:cubicBezTo>
                  <a:pt x="1672" y="24"/>
                  <a:pt x="1832" y="32"/>
                  <a:pt x="1920" y="16"/>
                </a:cubicBezTo>
                <a:cubicBezTo>
                  <a:pt x="2008" y="0"/>
                  <a:pt x="2008" y="24"/>
                  <a:pt x="2064" y="64"/>
                </a:cubicBezTo>
                <a:cubicBezTo>
                  <a:pt x="2120" y="104"/>
                  <a:pt x="2200" y="160"/>
                  <a:pt x="2256" y="256"/>
                </a:cubicBezTo>
                <a:cubicBezTo>
                  <a:pt x="2312" y="352"/>
                  <a:pt x="2328" y="536"/>
                  <a:pt x="2400" y="640"/>
                </a:cubicBezTo>
                <a:cubicBezTo>
                  <a:pt x="2472" y="744"/>
                  <a:pt x="2568" y="832"/>
                  <a:pt x="2688" y="880"/>
                </a:cubicBezTo>
                <a:cubicBezTo>
                  <a:pt x="2808" y="928"/>
                  <a:pt x="3016" y="920"/>
                  <a:pt x="3120" y="928"/>
                </a:cubicBezTo>
                <a:cubicBezTo>
                  <a:pt x="3224" y="936"/>
                  <a:pt x="3268" y="932"/>
                  <a:pt x="3312" y="928"/>
                </a:cubicBezTo>
              </a:path>
            </a:pathLst>
          </a:cu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4" name="Text Box 6"/>
          <p:cNvSpPr txBox="1">
            <a:spLocks noChangeArrowheads="1"/>
          </p:cNvSpPr>
          <p:nvPr/>
        </p:nvSpPr>
        <p:spPr bwMode="auto">
          <a:xfrm>
            <a:off x="2460625" y="5246543"/>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30055" name="Line 7"/>
          <p:cNvSpPr>
            <a:spLocks noChangeShapeType="1"/>
          </p:cNvSpPr>
          <p:nvPr/>
        </p:nvSpPr>
        <p:spPr bwMode="auto">
          <a:xfrm>
            <a:off x="3695700" y="4678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6" name="Line 8"/>
          <p:cNvSpPr>
            <a:spLocks noChangeShapeType="1"/>
          </p:cNvSpPr>
          <p:nvPr/>
        </p:nvSpPr>
        <p:spPr bwMode="auto">
          <a:xfrm>
            <a:off x="4533900" y="4678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7" name="Line 9"/>
          <p:cNvSpPr>
            <a:spLocks noChangeShapeType="1"/>
          </p:cNvSpPr>
          <p:nvPr/>
        </p:nvSpPr>
        <p:spPr bwMode="auto">
          <a:xfrm>
            <a:off x="5372100" y="4678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8" name="Line 10"/>
          <p:cNvSpPr>
            <a:spLocks noChangeShapeType="1"/>
          </p:cNvSpPr>
          <p:nvPr/>
        </p:nvSpPr>
        <p:spPr bwMode="auto">
          <a:xfrm>
            <a:off x="7124700" y="4678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9" name="Line 11"/>
          <p:cNvSpPr>
            <a:spLocks noChangeShapeType="1"/>
          </p:cNvSpPr>
          <p:nvPr/>
        </p:nvSpPr>
        <p:spPr bwMode="auto">
          <a:xfrm>
            <a:off x="6210300" y="4678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0" name="Line 12"/>
          <p:cNvSpPr>
            <a:spLocks noChangeShapeType="1"/>
          </p:cNvSpPr>
          <p:nvPr/>
        </p:nvSpPr>
        <p:spPr bwMode="auto">
          <a:xfrm>
            <a:off x="4305300" y="2011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1" name="Line 13"/>
          <p:cNvSpPr>
            <a:spLocks noChangeShapeType="1"/>
          </p:cNvSpPr>
          <p:nvPr/>
        </p:nvSpPr>
        <p:spPr bwMode="auto">
          <a:xfrm>
            <a:off x="5143500" y="2011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2" name="Line 14"/>
          <p:cNvSpPr>
            <a:spLocks noChangeShapeType="1"/>
          </p:cNvSpPr>
          <p:nvPr/>
        </p:nvSpPr>
        <p:spPr bwMode="auto">
          <a:xfrm>
            <a:off x="5372100" y="34590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3" name="Line 15"/>
          <p:cNvSpPr>
            <a:spLocks noChangeShapeType="1"/>
          </p:cNvSpPr>
          <p:nvPr/>
        </p:nvSpPr>
        <p:spPr bwMode="auto">
          <a:xfrm>
            <a:off x="6210300" y="34590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4" name="Line 16"/>
          <p:cNvSpPr>
            <a:spLocks noChangeShapeType="1"/>
          </p:cNvSpPr>
          <p:nvPr/>
        </p:nvSpPr>
        <p:spPr bwMode="auto">
          <a:xfrm>
            <a:off x="2476500" y="2011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5" name="Line 17"/>
          <p:cNvSpPr>
            <a:spLocks noChangeShapeType="1"/>
          </p:cNvSpPr>
          <p:nvPr/>
        </p:nvSpPr>
        <p:spPr bwMode="auto">
          <a:xfrm>
            <a:off x="3390900" y="20112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6" name="Line 18"/>
          <p:cNvSpPr>
            <a:spLocks noChangeShapeType="1"/>
          </p:cNvSpPr>
          <p:nvPr/>
        </p:nvSpPr>
        <p:spPr bwMode="auto">
          <a:xfrm>
            <a:off x="4533900" y="3459018"/>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7" name="Line 19"/>
          <p:cNvSpPr>
            <a:spLocks noChangeShapeType="1"/>
          </p:cNvSpPr>
          <p:nvPr/>
        </p:nvSpPr>
        <p:spPr bwMode="auto">
          <a:xfrm flipV="1">
            <a:off x="4076700" y="4678218"/>
            <a:ext cx="0" cy="3810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subTitle" idx="1"/>
          </p:nvPr>
        </p:nvSpPr>
        <p:spPr>
          <a:xfrm>
            <a:off x="2659062" y="2609850"/>
            <a:ext cx="2743200" cy="762000"/>
          </a:xfrm>
        </p:spPr>
        <p:txBody>
          <a:bodyPr/>
          <a:lstStyle/>
          <a:p>
            <a:pPr marL="609600" indent="-609600">
              <a:buClr>
                <a:schemeClr val="tx1"/>
              </a:buClr>
            </a:pPr>
            <a:r>
              <a:rPr lang="en-US" dirty="0">
                <a:sym typeface="Symbol" pitchFamily="18" charset="2"/>
              </a:rPr>
              <a:t>Reactants</a:t>
            </a:r>
          </a:p>
        </p:txBody>
      </p:sp>
      <p:sp>
        <p:nvSpPr>
          <p:cNvPr id="116739" name="Line 3"/>
          <p:cNvSpPr>
            <a:spLocks noChangeShapeType="1"/>
          </p:cNvSpPr>
          <p:nvPr/>
        </p:nvSpPr>
        <p:spPr bwMode="auto">
          <a:xfrm flipV="1">
            <a:off x="2460172" y="2438400"/>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0" name="Line 4"/>
          <p:cNvSpPr>
            <a:spLocks noChangeShapeType="1"/>
          </p:cNvSpPr>
          <p:nvPr/>
        </p:nvSpPr>
        <p:spPr bwMode="auto">
          <a:xfrm>
            <a:off x="2762476" y="5486400"/>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1" name="Text Box 5"/>
          <p:cNvSpPr txBox="1">
            <a:spLocks noChangeArrowheads="1"/>
          </p:cNvSpPr>
          <p:nvPr/>
        </p:nvSpPr>
        <p:spPr bwMode="auto">
          <a:xfrm>
            <a:off x="1878238" y="5398407"/>
            <a:ext cx="77882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000" dirty="0">
                <a:latin typeface="Comic Sans MS" pitchFamily="66" charset="0"/>
                <a:cs typeface="Arial" pitchFamily="34" charset="0"/>
              </a:rPr>
              <a:t>Identify reactants, products, activated complex</a:t>
            </a:r>
          </a:p>
        </p:txBody>
      </p:sp>
      <p:sp>
        <p:nvSpPr>
          <p:cNvPr id="116742" name="Freeform 6"/>
          <p:cNvSpPr>
            <a:spLocks/>
          </p:cNvSpPr>
          <p:nvPr/>
        </p:nvSpPr>
        <p:spPr bwMode="auto">
          <a:xfrm>
            <a:off x="2659062" y="2006600"/>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3" name="Text Box 7"/>
          <p:cNvSpPr txBox="1">
            <a:spLocks noChangeArrowheads="1"/>
          </p:cNvSpPr>
          <p:nvPr/>
        </p:nvSpPr>
        <p:spPr bwMode="auto">
          <a:xfrm>
            <a:off x="3127375" y="1219200"/>
            <a:ext cx="3743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latin typeface="Comic Sans MS" pitchFamily="66" charset="0"/>
                <a:cs typeface="Arial" pitchFamily="34" charset="0"/>
              </a:rPr>
              <a:t>Activated Complex</a:t>
            </a:r>
          </a:p>
        </p:txBody>
      </p:sp>
      <p:sp>
        <p:nvSpPr>
          <p:cNvPr id="116744" name="Text Box 8"/>
          <p:cNvSpPr txBox="1">
            <a:spLocks noChangeArrowheads="1"/>
          </p:cNvSpPr>
          <p:nvPr/>
        </p:nvSpPr>
        <p:spPr bwMode="auto">
          <a:xfrm>
            <a:off x="6540500" y="3886200"/>
            <a:ext cx="185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latin typeface="Comic Sans MS" pitchFamily="66" charset="0"/>
                <a:cs typeface="Arial" pitchFamily="34" charset="0"/>
              </a:rPr>
              <a:t>Products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674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67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build="p"/>
      <p:bldP spid="116743" grpId="0"/>
      <p:bldP spid="11674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subTitle" idx="1"/>
          </p:nvPr>
        </p:nvSpPr>
        <p:spPr>
          <a:xfrm>
            <a:off x="1584325" y="914400"/>
            <a:ext cx="8686800" cy="914400"/>
          </a:xfrm>
        </p:spPr>
        <p:txBody>
          <a:bodyPr>
            <a:normAutofit/>
          </a:bodyPr>
          <a:lstStyle/>
          <a:p>
            <a:pPr marL="609600" indent="-609600">
              <a:buClr>
                <a:schemeClr val="tx1"/>
              </a:buClr>
            </a:pPr>
            <a:r>
              <a:rPr lang="en-US" sz="4400" dirty="0" err="1">
                <a:sym typeface="Symbol" pitchFamily="18" charset="2"/>
              </a:rPr>
              <a:t>Exo</a:t>
            </a:r>
            <a:r>
              <a:rPr lang="en-US" sz="4400" dirty="0">
                <a:sym typeface="Symbol" pitchFamily="18" charset="2"/>
              </a:rPr>
              <a:t>:  starts high, ends low</a:t>
            </a:r>
          </a:p>
        </p:txBody>
      </p:sp>
      <p:sp>
        <p:nvSpPr>
          <p:cNvPr id="114691" name="Line 3"/>
          <p:cNvSpPr>
            <a:spLocks noChangeShapeType="1"/>
          </p:cNvSpPr>
          <p:nvPr/>
        </p:nvSpPr>
        <p:spPr bwMode="auto">
          <a:xfrm flipV="1">
            <a:off x="2378528" y="2438400"/>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692" name="Line 4"/>
          <p:cNvSpPr>
            <a:spLocks noChangeShapeType="1"/>
          </p:cNvSpPr>
          <p:nvPr/>
        </p:nvSpPr>
        <p:spPr bwMode="auto">
          <a:xfrm>
            <a:off x="2378528" y="5486400"/>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693" name="Text Box 5"/>
          <p:cNvSpPr txBox="1">
            <a:spLocks noChangeArrowheads="1"/>
          </p:cNvSpPr>
          <p:nvPr/>
        </p:nvSpPr>
        <p:spPr bwMode="auto">
          <a:xfrm>
            <a:off x="1584325" y="5597525"/>
            <a:ext cx="36083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Endo or Exo?</a:t>
            </a:r>
          </a:p>
        </p:txBody>
      </p:sp>
      <p:sp>
        <p:nvSpPr>
          <p:cNvPr id="114694" name="Freeform 6"/>
          <p:cNvSpPr>
            <a:spLocks/>
          </p:cNvSpPr>
          <p:nvPr/>
        </p:nvSpPr>
        <p:spPr bwMode="auto">
          <a:xfrm>
            <a:off x="2378528" y="2006600"/>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subTitle" idx="1"/>
          </p:nvPr>
        </p:nvSpPr>
        <p:spPr>
          <a:xfrm>
            <a:off x="1905000" y="963386"/>
            <a:ext cx="8686800" cy="914400"/>
          </a:xfrm>
        </p:spPr>
        <p:txBody>
          <a:bodyPr>
            <a:normAutofit/>
          </a:bodyPr>
          <a:lstStyle/>
          <a:p>
            <a:pPr marL="609600" indent="-609600">
              <a:buClr>
                <a:schemeClr val="tx1"/>
              </a:buClr>
            </a:pPr>
            <a:r>
              <a:rPr lang="en-US" sz="4400">
                <a:sym typeface="Symbol" pitchFamily="18" charset="2"/>
              </a:rPr>
              <a:t>Exo:  starts high, ends low</a:t>
            </a:r>
          </a:p>
        </p:txBody>
      </p:sp>
      <p:sp>
        <p:nvSpPr>
          <p:cNvPr id="115715" name="Line 3"/>
          <p:cNvSpPr>
            <a:spLocks noChangeShapeType="1"/>
          </p:cNvSpPr>
          <p:nvPr/>
        </p:nvSpPr>
        <p:spPr bwMode="auto">
          <a:xfrm flipV="1">
            <a:off x="2819400" y="1721758"/>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16" name="Line 4"/>
          <p:cNvSpPr>
            <a:spLocks noChangeShapeType="1"/>
          </p:cNvSpPr>
          <p:nvPr/>
        </p:nvSpPr>
        <p:spPr bwMode="auto">
          <a:xfrm>
            <a:off x="2819400" y="4786087"/>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17" name="Text Box 5"/>
          <p:cNvSpPr txBox="1">
            <a:spLocks noChangeArrowheads="1"/>
          </p:cNvSpPr>
          <p:nvPr/>
        </p:nvSpPr>
        <p:spPr bwMode="auto">
          <a:xfrm>
            <a:off x="1584325" y="5597525"/>
            <a:ext cx="36083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dirty="0">
                <a:latin typeface="Comic Sans MS" pitchFamily="66" charset="0"/>
                <a:cs typeface="Arial" pitchFamily="34" charset="0"/>
              </a:rPr>
              <a:t>Endo or </a:t>
            </a:r>
            <a:r>
              <a:rPr lang="en-US" sz="4400" dirty="0" err="1">
                <a:latin typeface="Comic Sans MS" pitchFamily="66" charset="0"/>
                <a:cs typeface="Arial" pitchFamily="34" charset="0"/>
              </a:rPr>
              <a:t>Exo</a:t>
            </a:r>
            <a:r>
              <a:rPr lang="en-US" sz="4400" dirty="0">
                <a:latin typeface="Comic Sans MS" pitchFamily="66" charset="0"/>
                <a:cs typeface="Arial" pitchFamily="34" charset="0"/>
              </a:rPr>
              <a:t>?</a:t>
            </a:r>
          </a:p>
        </p:txBody>
      </p:sp>
      <p:sp>
        <p:nvSpPr>
          <p:cNvPr id="115718" name="Freeform 6"/>
          <p:cNvSpPr>
            <a:spLocks/>
          </p:cNvSpPr>
          <p:nvPr/>
        </p:nvSpPr>
        <p:spPr bwMode="auto">
          <a:xfrm>
            <a:off x="3113314" y="1875972"/>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ctrTitle"/>
          </p:nvPr>
        </p:nvSpPr>
        <p:spPr>
          <a:xfrm>
            <a:off x="1989138" y="1236663"/>
            <a:ext cx="6818312" cy="1711325"/>
          </a:xfrm>
        </p:spPr>
        <p:txBody>
          <a:bodyPr>
            <a:normAutofit fontScale="90000"/>
          </a:bodyPr>
          <a:lstStyle/>
          <a:p>
            <a:r>
              <a:rPr lang="en-US">
                <a:sym typeface="Symbol" pitchFamily="18" charset="2"/>
              </a:rPr>
              <a:t>As the pressure on gas-phase reactants , the rate of rxn …</a:t>
            </a:r>
          </a:p>
        </p:txBody>
      </p:sp>
      <p:sp>
        <p:nvSpPr>
          <p:cNvPr id="169987" name="Rectangle 3"/>
          <p:cNvSpPr>
            <a:spLocks noGrp="1" noChangeArrowheads="1"/>
          </p:cNvSpPr>
          <p:nvPr>
            <p:ph type="subTitle" idx="1"/>
          </p:nvPr>
        </p:nvSpPr>
        <p:spPr>
          <a:xfrm>
            <a:off x="3806825" y="3805238"/>
            <a:ext cx="2967038" cy="1905000"/>
          </a:xfrm>
        </p:spPr>
        <p:txBody>
          <a:bodyPr/>
          <a:lstStyle/>
          <a:p>
            <a:pPr marL="609600" indent="-609600">
              <a:buClr>
                <a:schemeClr val="tx1"/>
              </a:buClr>
            </a:pPr>
            <a:r>
              <a:rPr lang="en-US" sz="4400">
                <a:sym typeface="Symbol" pitchFamily="18" charset="2"/>
              </a:rPr>
              <a:t>Increases.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subTitle" idx="1"/>
          </p:nvPr>
        </p:nvSpPr>
        <p:spPr>
          <a:xfrm>
            <a:off x="2133600" y="426027"/>
            <a:ext cx="6691745" cy="914400"/>
          </a:xfrm>
        </p:spPr>
        <p:txBody>
          <a:bodyPr>
            <a:normAutofit fontScale="85000" lnSpcReduction="10000"/>
          </a:bodyPr>
          <a:lstStyle/>
          <a:p>
            <a:pPr marL="609600" indent="-609600">
              <a:buClr>
                <a:schemeClr val="tx1"/>
              </a:buClr>
            </a:pPr>
            <a:r>
              <a:rPr lang="en-US" sz="4400" dirty="0">
                <a:sym typeface="Symbol" pitchFamily="18" charset="2"/>
              </a:rPr>
              <a:t>Potential energy of reactants</a:t>
            </a:r>
          </a:p>
        </p:txBody>
      </p:sp>
      <p:sp>
        <p:nvSpPr>
          <p:cNvPr id="117763" name="Line 3"/>
          <p:cNvSpPr>
            <a:spLocks noChangeShapeType="1"/>
          </p:cNvSpPr>
          <p:nvPr/>
        </p:nvSpPr>
        <p:spPr bwMode="auto">
          <a:xfrm flipV="1">
            <a:off x="2741757" y="2235200"/>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4" name="Line 4"/>
          <p:cNvSpPr>
            <a:spLocks noChangeShapeType="1"/>
          </p:cNvSpPr>
          <p:nvPr/>
        </p:nvSpPr>
        <p:spPr bwMode="auto">
          <a:xfrm>
            <a:off x="2741757" y="5283200"/>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5" name="Text Box 5"/>
          <p:cNvSpPr txBox="1">
            <a:spLocks noChangeArrowheads="1"/>
          </p:cNvSpPr>
          <p:nvPr/>
        </p:nvSpPr>
        <p:spPr bwMode="auto">
          <a:xfrm>
            <a:off x="2878282" y="5394325"/>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17766" name="Freeform 6"/>
          <p:cNvSpPr>
            <a:spLocks/>
          </p:cNvSpPr>
          <p:nvPr/>
        </p:nvSpPr>
        <p:spPr bwMode="auto">
          <a:xfrm>
            <a:off x="3198957" y="1803400"/>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7" name="Line 7"/>
          <p:cNvSpPr>
            <a:spLocks noChangeShapeType="1"/>
          </p:cNvSpPr>
          <p:nvPr/>
        </p:nvSpPr>
        <p:spPr bwMode="auto">
          <a:xfrm flipV="1">
            <a:off x="3579957" y="3454400"/>
            <a:ext cx="0" cy="17526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8" name="Line 8"/>
          <p:cNvSpPr>
            <a:spLocks noChangeShapeType="1"/>
          </p:cNvSpPr>
          <p:nvPr/>
        </p:nvSpPr>
        <p:spPr bwMode="auto">
          <a:xfrm>
            <a:off x="7161357" y="44450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9" name="Line 9"/>
          <p:cNvSpPr>
            <a:spLocks noChangeShapeType="1"/>
          </p:cNvSpPr>
          <p:nvPr/>
        </p:nvSpPr>
        <p:spPr bwMode="auto">
          <a:xfrm flipH="1">
            <a:off x="6551757" y="44450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0" name="Line 10"/>
          <p:cNvSpPr>
            <a:spLocks noChangeShapeType="1"/>
          </p:cNvSpPr>
          <p:nvPr/>
        </p:nvSpPr>
        <p:spPr bwMode="auto">
          <a:xfrm flipH="1">
            <a:off x="3656157" y="44450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1" name="Line 11"/>
          <p:cNvSpPr>
            <a:spLocks noChangeShapeType="1"/>
          </p:cNvSpPr>
          <p:nvPr/>
        </p:nvSpPr>
        <p:spPr bwMode="auto">
          <a:xfrm flipH="1">
            <a:off x="4341957" y="44450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2" name="Line 12"/>
          <p:cNvSpPr>
            <a:spLocks noChangeShapeType="1"/>
          </p:cNvSpPr>
          <p:nvPr/>
        </p:nvSpPr>
        <p:spPr bwMode="auto">
          <a:xfrm flipH="1">
            <a:off x="5103957" y="44450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3" name="Line 13"/>
          <p:cNvSpPr>
            <a:spLocks noChangeShapeType="1"/>
          </p:cNvSpPr>
          <p:nvPr/>
        </p:nvSpPr>
        <p:spPr bwMode="auto">
          <a:xfrm flipH="1">
            <a:off x="5789757" y="44450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4" name="Line 14"/>
          <p:cNvSpPr>
            <a:spLocks noChangeShapeType="1"/>
          </p:cNvSpPr>
          <p:nvPr/>
        </p:nvSpPr>
        <p:spPr bwMode="auto">
          <a:xfrm flipH="1">
            <a:off x="2894157" y="44450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5" name="Line 15"/>
          <p:cNvSpPr>
            <a:spLocks noChangeShapeType="1"/>
          </p:cNvSpPr>
          <p:nvPr/>
        </p:nvSpPr>
        <p:spPr bwMode="auto">
          <a:xfrm flipH="1">
            <a:off x="2817957" y="1854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6" name="Line 16"/>
          <p:cNvSpPr>
            <a:spLocks noChangeShapeType="1"/>
          </p:cNvSpPr>
          <p:nvPr/>
        </p:nvSpPr>
        <p:spPr bwMode="auto">
          <a:xfrm flipH="1">
            <a:off x="3503757" y="1854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7" name="Line 17"/>
          <p:cNvSpPr>
            <a:spLocks noChangeShapeType="1"/>
          </p:cNvSpPr>
          <p:nvPr/>
        </p:nvSpPr>
        <p:spPr bwMode="auto">
          <a:xfrm flipH="1">
            <a:off x="4189557" y="1854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8" name="Line 18"/>
          <p:cNvSpPr>
            <a:spLocks noChangeShapeType="1"/>
          </p:cNvSpPr>
          <p:nvPr/>
        </p:nvSpPr>
        <p:spPr bwMode="auto">
          <a:xfrm flipH="1">
            <a:off x="4875357" y="1854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79" name="Line 19"/>
          <p:cNvSpPr>
            <a:spLocks noChangeShapeType="1"/>
          </p:cNvSpPr>
          <p:nvPr/>
        </p:nvSpPr>
        <p:spPr bwMode="auto">
          <a:xfrm flipH="1">
            <a:off x="6094557" y="3454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80" name="Line 20"/>
          <p:cNvSpPr>
            <a:spLocks noChangeShapeType="1"/>
          </p:cNvSpPr>
          <p:nvPr/>
        </p:nvSpPr>
        <p:spPr bwMode="auto">
          <a:xfrm flipH="1">
            <a:off x="5484957" y="3454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81" name="Line 21"/>
          <p:cNvSpPr>
            <a:spLocks noChangeShapeType="1"/>
          </p:cNvSpPr>
          <p:nvPr/>
        </p:nvSpPr>
        <p:spPr bwMode="auto">
          <a:xfrm flipH="1">
            <a:off x="4875357" y="3454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82" name="Line 22"/>
          <p:cNvSpPr>
            <a:spLocks noChangeShapeType="1"/>
          </p:cNvSpPr>
          <p:nvPr/>
        </p:nvSpPr>
        <p:spPr bwMode="auto">
          <a:xfrm flipH="1">
            <a:off x="4265757" y="3454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76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7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p:bldP spid="11776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subTitle" idx="1"/>
          </p:nvPr>
        </p:nvSpPr>
        <p:spPr>
          <a:xfrm>
            <a:off x="2848840" y="498764"/>
            <a:ext cx="5131377" cy="914400"/>
          </a:xfrm>
        </p:spPr>
        <p:txBody>
          <a:bodyPr>
            <a:normAutofit/>
          </a:bodyPr>
          <a:lstStyle/>
          <a:p>
            <a:pPr marL="609600" indent="-609600">
              <a:buClr>
                <a:schemeClr val="tx1"/>
              </a:buClr>
            </a:pPr>
            <a:r>
              <a:rPr lang="en-US" sz="4400" dirty="0">
                <a:sym typeface="Symbol" pitchFamily="18" charset="2"/>
              </a:rPr>
              <a:t>Heat of reaction</a:t>
            </a:r>
          </a:p>
        </p:txBody>
      </p:sp>
      <p:sp>
        <p:nvSpPr>
          <p:cNvPr id="119811" name="Line 3"/>
          <p:cNvSpPr>
            <a:spLocks noChangeShapeType="1"/>
          </p:cNvSpPr>
          <p:nvPr/>
        </p:nvSpPr>
        <p:spPr bwMode="auto">
          <a:xfrm flipV="1">
            <a:off x="2895600" y="2057400"/>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2" name="Line 4"/>
          <p:cNvSpPr>
            <a:spLocks noChangeShapeType="1"/>
          </p:cNvSpPr>
          <p:nvPr/>
        </p:nvSpPr>
        <p:spPr bwMode="auto">
          <a:xfrm>
            <a:off x="2895600" y="5105400"/>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3" name="Text Box 5"/>
          <p:cNvSpPr txBox="1">
            <a:spLocks noChangeArrowheads="1"/>
          </p:cNvSpPr>
          <p:nvPr/>
        </p:nvSpPr>
        <p:spPr bwMode="auto">
          <a:xfrm>
            <a:off x="3032125" y="5216525"/>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19814" name="Freeform 6"/>
          <p:cNvSpPr>
            <a:spLocks/>
          </p:cNvSpPr>
          <p:nvPr/>
        </p:nvSpPr>
        <p:spPr bwMode="auto">
          <a:xfrm>
            <a:off x="3352800" y="1625600"/>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5" name="Line 7"/>
          <p:cNvSpPr>
            <a:spLocks noChangeShapeType="1"/>
          </p:cNvSpPr>
          <p:nvPr/>
        </p:nvSpPr>
        <p:spPr bwMode="auto">
          <a:xfrm>
            <a:off x="7315200" y="42672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6" name="Line 8"/>
          <p:cNvSpPr>
            <a:spLocks noChangeShapeType="1"/>
          </p:cNvSpPr>
          <p:nvPr/>
        </p:nvSpPr>
        <p:spPr bwMode="auto">
          <a:xfrm flipH="1">
            <a:off x="6705600" y="4267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7" name="Line 9"/>
          <p:cNvSpPr>
            <a:spLocks noChangeShapeType="1"/>
          </p:cNvSpPr>
          <p:nvPr/>
        </p:nvSpPr>
        <p:spPr bwMode="auto">
          <a:xfrm flipH="1">
            <a:off x="3810000" y="4267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8" name="Line 10"/>
          <p:cNvSpPr>
            <a:spLocks noChangeShapeType="1"/>
          </p:cNvSpPr>
          <p:nvPr/>
        </p:nvSpPr>
        <p:spPr bwMode="auto">
          <a:xfrm flipH="1">
            <a:off x="4495800" y="4267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19" name="Line 11"/>
          <p:cNvSpPr>
            <a:spLocks noChangeShapeType="1"/>
          </p:cNvSpPr>
          <p:nvPr/>
        </p:nvSpPr>
        <p:spPr bwMode="auto">
          <a:xfrm flipH="1">
            <a:off x="5257800" y="4267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0" name="Line 12"/>
          <p:cNvSpPr>
            <a:spLocks noChangeShapeType="1"/>
          </p:cNvSpPr>
          <p:nvPr/>
        </p:nvSpPr>
        <p:spPr bwMode="auto">
          <a:xfrm flipH="1">
            <a:off x="5943600" y="4267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1" name="Line 13"/>
          <p:cNvSpPr>
            <a:spLocks noChangeShapeType="1"/>
          </p:cNvSpPr>
          <p:nvPr/>
        </p:nvSpPr>
        <p:spPr bwMode="auto">
          <a:xfrm flipH="1">
            <a:off x="3048000" y="42672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2" name="Line 14"/>
          <p:cNvSpPr>
            <a:spLocks noChangeShapeType="1"/>
          </p:cNvSpPr>
          <p:nvPr/>
        </p:nvSpPr>
        <p:spPr bwMode="auto">
          <a:xfrm flipH="1">
            <a:off x="2971800" y="1676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3" name="Line 15"/>
          <p:cNvSpPr>
            <a:spLocks noChangeShapeType="1"/>
          </p:cNvSpPr>
          <p:nvPr/>
        </p:nvSpPr>
        <p:spPr bwMode="auto">
          <a:xfrm flipH="1">
            <a:off x="3657600" y="1676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4" name="Line 16"/>
          <p:cNvSpPr>
            <a:spLocks noChangeShapeType="1"/>
          </p:cNvSpPr>
          <p:nvPr/>
        </p:nvSpPr>
        <p:spPr bwMode="auto">
          <a:xfrm flipH="1">
            <a:off x="4343400" y="1676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5" name="Line 17"/>
          <p:cNvSpPr>
            <a:spLocks noChangeShapeType="1"/>
          </p:cNvSpPr>
          <p:nvPr/>
        </p:nvSpPr>
        <p:spPr bwMode="auto">
          <a:xfrm flipH="1">
            <a:off x="5029200" y="16764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6" name="Line 18"/>
          <p:cNvSpPr>
            <a:spLocks noChangeShapeType="1"/>
          </p:cNvSpPr>
          <p:nvPr/>
        </p:nvSpPr>
        <p:spPr bwMode="auto">
          <a:xfrm flipH="1">
            <a:off x="6248400" y="32766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7" name="Line 19"/>
          <p:cNvSpPr>
            <a:spLocks noChangeShapeType="1"/>
          </p:cNvSpPr>
          <p:nvPr/>
        </p:nvSpPr>
        <p:spPr bwMode="auto">
          <a:xfrm flipH="1">
            <a:off x="5638800" y="32766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8" name="Line 20"/>
          <p:cNvSpPr>
            <a:spLocks noChangeShapeType="1"/>
          </p:cNvSpPr>
          <p:nvPr/>
        </p:nvSpPr>
        <p:spPr bwMode="auto">
          <a:xfrm flipH="1">
            <a:off x="5029200" y="32766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29" name="Line 21"/>
          <p:cNvSpPr>
            <a:spLocks noChangeShapeType="1"/>
          </p:cNvSpPr>
          <p:nvPr/>
        </p:nvSpPr>
        <p:spPr bwMode="auto">
          <a:xfrm flipH="1">
            <a:off x="4419600" y="32766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9830" name="Line 22"/>
          <p:cNvSpPr>
            <a:spLocks noChangeShapeType="1"/>
          </p:cNvSpPr>
          <p:nvPr/>
        </p:nvSpPr>
        <p:spPr bwMode="auto">
          <a:xfrm flipV="1">
            <a:off x="3962400" y="3276600"/>
            <a:ext cx="0" cy="9906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p:bldP spid="119830"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subTitle" idx="1"/>
          </p:nvPr>
        </p:nvSpPr>
        <p:spPr>
          <a:xfrm>
            <a:off x="1627188" y="896938"/>
            <a:ext cx="7162800" cy="752475"/>
          </a:xfrm>
        </p:spPr>
        <p:txBody>
          <a:bodyPr>
            <a:normAutofit fontScale="92500"/>
          </a:bodyPr>
          <a:lstStyle/>
          <a:p>
            <a:pPr marL="609600" indent="-609600">
              <a:buClr>
                <a:schemeClr val="tx1"/>
              </a:buClr>
            </a:pPr>
            <a:r>
              <a:rPr lang="en-US" sz="4000">
                <a:sym typeface="Symbol" pitchFamily="18" charset="2"/>
              </a:rPr>
              <a:t>Activation energy of forward rxn</a:t>
            </a:r>
          </a:p>
        </p:txBody>
      </p:sp>
      <p:sp>
        <p:nvSpPr>
          <p:cNvPr id="118787" name="Line 3"/>
          <p:cNvSpPr>
            <a:spLocks noChangeShapeType="1"/>
          </p:cNvSpPr>
          <p:nvPr/>
        </p:nvSpPr>
        <p:spPr bwMode="auto">
          <a:xfrm flipV="1">
            <a:off x="2722563" y="2259013"/>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88" name="Line 4"/>
          <p:cNvSpPr>
            <a:spLocks noChangeShapeType="1"/>
          </p:cNvSpPr>
          <p:nvPr/>
        </p:nvSpPr>
        <p:spPr bwMode="auto">
          <a:xfrm>
            <a:off x="2705100" y="5397500"/>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89" name="Text Box 5"/>
          <p:cNvSpPr txBox="1">
            <a:spLocks noChangeArrowheads="1"/>
          </p:cNvSpPr>
          <p:nvPr/>
        </p:nvSpPr>
        <p:spPr bwMode="auto">
          <a:xfrm>
            <a:off x="2841625" y="5508625"/>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18790" name="Freeform 6"/>
          <p:cNvSpPr>
            <a:spLocks/>
          </p:cNvSpPr>
          <p:nvPr/>
        </p:nvSpPr>
        <p:spPr bwMode="auto">
          <a:xfrm>
            <a:off x="3162300" y="1917700"/>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1" name="Line 7"/>
          <p:cNvSpPr>
            <a:spLocks noChangeShapeType="1"/>
          </p:cNvSpPr>
          <p:nvPr/>
        </p:nvSpPr>
        <p:spPr bwMode="auto">
          <a:xfrm>
            <a:off x="7124700" y="45593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2" name="Line 8"/>
          <p:cNvSpPr>
            <a:spLocks noChangeShapeType="1"/>
          </p:cNvSpPr>
          <p:nvPr/>
        </p:nvSpPr>
        <p:spPr bwMode="auto">
          <a:xfrm flipH="1">
            <a:off x="6515100"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3" name="Line 9"/>
          <p:cNvSpPr>
            <a:spLocks noChangeShapeType="1"/>
          </p:cNvSpPr>
          <p:nvPr/>
        </p:nvSpPr>
        <p:spPr bwMode="auto">
          <a:xfrm flipH="1">
            <a:off x="3619500"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4" name="Line 10"/>
          <p:cNvSpPr>
            <a:spLocks noChangeShapeType="1"/>
          </p:cNvSpPr>
          <p:nvPr/>
        </p:nvSpPr>
        <p:spPr bwMode="auto">
          <a:xfrm flipH="1">
            <a:off x="4305300"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5" name="Line 11"/>
          <p:cNvSpPr>
            <a:spLocks noChangeShapeType="1"/>
          </p:cNvSpPr>
          <p:nvPr/>
        </p:nvSpPr>
        <p:spPr bwMode="auto">
          <a:xfrm flipH="1">
            <a:off x="5067300"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6" name="Line 12"/>
          <p:cNvSpPr>
            <a:spLocks noChangeShapeType="1"/>
          </p:cNvSpPr>
          <p:nvPr/>
        </p:nvSpPr>
        <p:spPr bwMode="auto">
          <a:xfrm flipH="1">
            <a:off x="5753100"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7" name="Line 13"/>
          <p:cNvSpPr>
            <a:spLocks noChangeShapeType="1"/>
          </p:cNvSpPr>
          <p:nvPr/>
        </p:nvSpPr>
        <p:spPr bwMode="auto">
          <a:xfrm flipH="1">
            <a:off x="2857500"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8" name="Line 14"/>
          <p:cNvSpPr>
            <a:spLocks noChangeShapeType="1"/>
          </p:cNvSpPr>
          <p:nvPr/>
        </p:nvSpPr>
        <p:spPr bwMode="auto">
          <a:xfrm flipH="1">
            <a:off x="2781300"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9" name="Line 15"/>
          <p:cNvSpPr>
            <a:spLocks noChangeShapeType="1"/>
          </p:cNvSpPr>
          <p:nvPr/>
        </p:nvSpPr>
        <p:spPr bwMode="auto">
          <a:xfrm flipH="1">
            <a:off x="3467100"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0" name="Line 16"/>
          <p:cNvSpPr>
            <a:spLocks noChangeShapeType="1"/>
          </p:cNvSpPr>
          <p:nvPr/>
        </p:nvSpPr>
        <p:spPr bwMode="auto">
          <a:xfrm flipH="1">
            <a:off x="4152900"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1" name="Line 17"/>
          <p:cNvSpPr>
            <a:spLocks noChangeShapeType="1"/>
          </p:cNvSpPr>
          <p:nvPr/>
        </p:nvSpPr>
        <p:spPr bwMode="auto">
          <a:xfrm flipH="1">
            <a:off x="4838700"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2" name="Line 18"/>
          <p:cNvSpPr>
            <a:spLocks noChangeShapeType="1"/>
          </p:cNvSpPr>
          <p:nvPr/>
        </p:nvSpPr>
        <p:spPr bwMode="auto">
          <a:xfrm flipH="1">
            <a:off x="6057900"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3" name="Line 19"/>
          <p:cNvSpPr>
            <a:spLocks noChangeShapeType="1"/>
          </p:cNvSpPr>
          <p:nvPr/>
        </p:nvSpPr>
        <p:spPr bwMode="auto">
          <a:xfrm flipH="1">
            <a:off x="5448300"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4" name="Line 20"/>
          <p:cNvSpPr>
            <a:spLocks noChangeShapeType="1"/>
          </p:cNvSpPr>
          <p:nvPr/>
        </p:nvSpPr>
        <p:spPr bwMode="auto">
          <a:xfrm flipH="1">
            <a:off x="4838700"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5" name="Line 21"/>
          <p:cNvSpPr>
            <a:spLocks noChangeShapeType="1"/>
          </p:cNvSpPr>
          <p:nvPr/>
        </p:nvSpPr>
        <p:spPr bwMode="auto">
          <a:xfrm flipH="1">
            <a:off x="4229100"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806" name="Line 22"/>
          <p:cNvSpPr>
            <a:spLocks noChangeShapeType="1"/>
          </p:cNvSpPr>
          <p:nvPr/>
        </p:nvSpPr>
        <p:spPr bwMode="auto">
          <a:xfrm flipV="1">
            <a:off x="3771900" y="1968500"/>
            <a:ext cx="0" cy="15240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80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build="p"/>
      <p:bldP spid="11880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subTitle" idx="1"/>
          </p:nvPr>
        </p:nvSpPr>
        <p:spPr>
          <a:xfrm>
            <a:off x="1790700" y="332510"/>
            <a:ext cx="7239000" cy="914400"/>
          </a:xfrm>
        </p:spPr>
        <p:txBody>
          <a:bodyPr>
            <a:normAutofit fontScale="92500"/>
          </a:bodyPr>
          <a:lstStyle/>
          <a:p>
            <a:pPr marL="609600" indent="-609600">
              <a:lnSpc>
                <a:spcPct val="90000"/>
              </a:lnSpc>
              <a:buClr>
                <a:schemeClr val="tx1"/>
              </a:buClr>
            </a:pPr>
            <a:r>
              <a:rPr lang="en-US" sz="3600" dirty="0">
                <a:sym typeface="Symbol" pitchFamily="18" charset="2"/>
              </a:rPr>
              <a:t>Potential energy of activated complex</a:t>
            </a:r>
          </a:p>
        </p:txBody>
      </p:sp>
      <p:sp>
        <p:nvSpPr>
          <p:cNvPr id="121859" name="Line 3"/>
          <p:cNvSpPr>
            <a:spLocks noChangeShapeType="1"/>
          </p:cNvSpPr>
          <p:nvPr/>
        </p:nvSpPr>
        <p:spPr bwMode="auto">
          <a:xfrm flipV="1">
            <a:off x="3048000" y="1835727"/>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0" name="Line 4"/>
          <p:cNvSpPr>
            <a:spLocks noChangeShapeType="1"/>
          </p:cNvSpPr>
          <p:nvPr/>
        </p:nvSpPr>
        <p:spPr bwMode="auto">
          <a:xfrm>
            <a:off x="3048000" y="4883727"/>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1" name="Text Box 5"/>
          <p:cNvSpPr txBox="1">
            <a:spLocks noChangeArrowheads="1"/>
          </p:cNvSpPr>
          <p:nvPr/>
        </p:nvSpPr>
        <p:spPr bwMode="auto">
          <a:xfrm>
            <a:off x="3184525" y="4994852"/>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1862" name="Freeform 6"/>
          <p:cNvSpPr>
            <a:spLocks/>
          </p:cNvSpPr>
          <p:nvPr/>
        </p:nvSpPr>
        <p:spPr bwMode="auto">
          <a:xfrm>
            <a:off x="3505200" y="1403927"/>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3" name="Line 7"/>
          <p:cNvSpPr>
            <a:spLocks noChangeShapeType="1"/>
          </p:cNvSpPr>
          <p:nvPr/>
        </p:nvSpPr>
        <p:spPr bwMode="auto">
          <a:xfrm>
            <a:off x="7467600" y="4045527"/>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4" name="Line 8"/>
          <p:cNvSpPr>
            <a:spLocks noChangeShapeType="1"/>
          </p:cNvSpPr>
          <p:nvPr/>
        </p:nvSpPr>
        <p:spPr bwMode="auto">
          <a:xfrm flipH="1">
            <a:off x="6858000" y="40455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5" name="Line 9"/>
          <p:cNvSpPr>
            <a:spLocks noChangeShapeType="1"/>
          </p:cNvSpPr>
          <p:nvPr/>
        </p:nvSpPr>
        <p:spPr bwMode="auto">
          <a:xfrm flipH="1">
            <a:off x="3962400" y="40455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6" name="Line 10"/>
          <p:cNvSpPr>
            <a:spLocks noChangeShapeType="1"/>
          </p:cNvSpPr>
          <p:nvPr/>
        </p:nvSpPr>
        <p:spPr bwMode="auto">
          <a:xfrm flipH="1">
            <a:off x="4648200" y="40455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7" name="Line 11"/>
          <p:cNvSpPr>
            <a:spLocks noChangeShapeType="1"/>
          </p:cNvSpPr>
          <p:nvPr/>
        </p:nvSpPr>
        <p:spPr bwMode="auto">
          <a:xfrm flipH="1">
            <a:off x="5410200" y="40455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8" name="Line 12"/>
          <p:cNvSpPr>
            <a:spLocks noChangeShapeType="1"/>
          </p:cNvSpPr>
          <p:nvPr/>
        </p:nvSpPr>
        <p:spPr bwMode="auto">
          <a:xfrm flipH="1">
            <a:off x="6096000" y="40455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69" name="Line 13"/>
          <p:cNvSpPr>
            <a:spLocks noChangeShapeType="1"/>
          </p:cNvSpPr>
          <p:nvPr/>
        </p:nvSpPr>
        <p:spPr bwMode="auto">
          <a:xfrm flipH="1">
            <a:off x="3200400" y="40455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0" name="Line 14"/>
          <p:cNvSpPr>
            <a:spLocks noChangeShapeType="1"/>
          </p:cNvSpPr>
          <p:nvPr/>
        </p:nvSpPr>
        <p:spPr bwMode="auto">
          <a:xfrm flipH="1">
            <a:off x="3124200" y="14547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1" name="Line 15"/>
          <p:cNvSpPr>
            <a:spLocks noChangeShapeType="1"/>
          </p:cNvSpPr>
          <p:nvPr/>
        </p:nvSpPr>
        <p:spPr bwMode="auto">
          <a:xfrm flipH="1">
            <a:off x="3810000" y="14547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2" name="Line 16"/>
          <p:cNvSpPr>
            <a:spLocks noChangeShapeType="1"/>
          </p:cNvSpPr>
          <p:nvPr/>
        </p:nvSpPr>
        <p:spPr bwMode="auto">
          <a:xfrm flipH="1">
            <a:off x="4495800" y="14547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3" name="Line 17"/>
          <p:cNvSpPr>
            <a:spLocks noChangeShapeType="1"/>
          </p:cNvSpPr>
          <p:nvPr/>
        </p:nvSpPr>
        <p:spPr bwMode="auto">
          <a:xfrm flipH="1">
            <a:off x="5181600" y="14547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4" name="Line 18"/>
          <p:cNvSpPr>
            <a:spLocks noChangeShapeType="1"/>
          </p:cNvSpPr>
          <p:nvPr/>
        </p:nvSpPr>
        <p:spPr bwMode="auto">
          <a:xfrm flipH="1">
            <a:off x="6400800" y="30549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5" name="Line 19"/>
          <p:cNvSpPr>
            <a:spLocks noChangeShapeType="1"/>
          </p:cNvSpPr>
          <p:nvPr/>
        </p:nvSpPr>
        <p:spPr bwMode="auto">
          <a:xfrm flipH="1">
            <a:off x="5791200" y="30549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6" name="Line 20"/>
          <p:cNvSpPr>
            <a:spLocks noChangeShapeType="1"/>
          </p:cNvSpPr>
          <p:nvPr/>
        </p:nvSpPr>
        <p:spPr bwMode="auto">
          <a:xfrm flipH="1">
            <a:off x="5181600" y="30549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7" name="Line 21"/>
          <p:cNvSpPr>
            <a:spLocks noChangeShapeType="1"/>
          </p:cNvSpPr>
          <p:nvPr/>
        </p:nvSpPr>
        <p:spPr bwMode="auto">
          <a:xfrm flipH="1">
            <a:off x="4572000" y="3054927"/>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878" name="Line 22"/>
          <p:cNvSpPr>
            <a:spLocks noChangeShapeType="1"/>
          </p:cNvSpPr>
          <p:nvPr/>
        </p:nvSpPr>
        <p:spPr bwMode="auto">
          <a:xfrm flipV="1">
            <a:off x="4419600" y="1454727"/>
            <a:ext cx="76200" cy="34290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build="p"/>
      <p:bldP spid="12187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subTitle" idx="1"/>
          </p:nvPr>
        </p:nvSpPr>
        <p:spPr>
          <a:xfrm>
            <a:off x="2057400" y="488373"/>
            <a:ext cx="6598227" cy="914400"/>
          </a:xfrm>
        </p:spPr>
        <p:txBody>
          <a:bodyPr>
            <a:normAutofit fontScale="85000" lnSpcReduction="10000"/>
          </a:bodyPr>
          <a:lstStyle/>
          <a:p>
            <a:pPr marL="609600" indent="-609600">
              <a:buClr>
                <a:schemeClr val="tx1"/>
              </a:buClr>
            </a:pPr>
            <a:r>
              <a:rPr lang="en-US" sz="4400" dirty="0">
                <a:sym typeface="Symbol" pitchFamily="18" charset="2"/>
              </a:rPr>
              <a:t>Potential energy of products</a:t>
            </a:r>
          </a:p>
        </p:txBody>
      </p:sp>
      <p:sp>
        <p:nvSpPr>
          <p:cNvPr id="122883" name="Line 3"/>
          <p:cNvSpPr>
            <a:spLocks noChangeShapeType="1"/>
          </p:cNvSpPr>
          <p:nvPr/>
        </p:nvSpPr>
        <p:spPr bwMode="auto">
          <a:xfrm flipV="1">
            <a:off x="2781300" y="1908464"/>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4" name="Line 4"/>
          <p:cNvSpPr>
            <a:spLocks noChangeShapeType="1"/>
          </p:cNvSpPr>
          <p:nvPr/>
        </p:nvSpPr>
        <p:spPr bwMode="auto">
          <a:xfrm>
            <a:off x="2781300" y="4956464"/>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5" name="Text Box 5"/>
          <p:cNvSpPr txBox="1">
            <a:spLocks noChangeArrowheads="1"/>
          </p:cNvSpPr>
          <p:nvPr/>
        </p:nvSpPr>
        <p:spPr bwMode="auto">
          <a:xfrm>
            <a:off x="1584325" y="5597525"/>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2886" name="Freeform 6"/>
          <p:cNvSpPr>
            <a:spLocks/>
          </p:cNvSpPr>
          <p:nvPr/>
        </p:nvSpPr>
        <p:spPr bwMode="auto">
          <a:xfrm>
            <a:off x="3238500" y="1476664"/>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7" name="Line 7"/>
          <p:cNvSpPr>
            <a:spLocks noChangeShapeType="1"/>
          </p:cNvSpPr>
          <p:nvPr/>
        </p:nvSpPr>
        <p:spPr bwMode="auto">
          <a:xfrm>
            <a:off x="7200900" y="4118264"/>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8" name="Line 8"/>
          <p:cNvSpPr>
            <a:spLocks noChangeShapeType="1"/>
          </p:cNvSpPr>
          <p:nvPr/>
        </p:nvSpPr>
        <p:spPr bwMode="auto">
          <a:xfrm flipH="1">
            <a:off x="6591300" y="41182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89" name="Line 9"/>
          <p:cNvSpPr>
            <a:spLocks noChangeShapeType="1"/>
          </p:cNvSpPr>
          <p:nvPr/>
        </p:nvSpPr>
        <p:spPr bwMode="auto">
          <a:xfrm flipH="1">
            <a:off x="3695700" y="41182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0" name="Line 10"/>
          <p:cNvSpPr>
            <a:spLocks noChangeShapeType="1"/>
          </p:cNvSpPr>
          <p:nvPr/>
        </p:nvSpPr>
        <p:spPr bwMode="auto">
          <a:xfrm flipH="1">
            <a:off x="4381500" y="41182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1" name="Line 11"/>
          <p:cNvSpPr>
            <a:spLocks noChangeShapeType="1"/>
          </p:cNvSpPr>
          <p:nvPr/>
        </p:nvSpPr>
        <p:spPr bwMode="auto">
          <a:xfrm flipH="1">
            <a:off x="5143500" y="41182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2" name="Line 12"/>
          <p:cNvSpPr>
            <a:spLocks noChangeShapeType="1"/>
          </p:cNvSpPr>
          <p:nvPr/>
        </p:nvSpPr>
        <p:spPr bwMode="auto">
          <a:xfrm flipH="1">
            <a:off x="5829300" y="41182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3" name="Line 13"/>
          <p:cNvSpPr>
            <a:spLocks noChangeShapeType="1"/>
          </p:cNvSpPr>
          <p:nvPr/>
        </p:nvSpPr>
        <p:spPr bwMode="auto">
          <a:xfrm flipH="1">
            <a:off x="2933700" y="41182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4" name="Line 14"/>
          <p:cNvSpPr>
            <a:spLocks noChangeShapeType="1"/>
          </p:cNvSpPr>
          <p:nvPr/>
        </p:nvSpPr>
        <p:spPr bwMode="auto">
          <a:xfrm flipH="1">
            <a:off x="2857500" y="15274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5" name="Line 15"/>
          <p:cNvSpPr>
            <a:spLocks noChangeShapeType="1"/>
          </p:cNvSpPr>
          <p:nvPr/>
        </p:nvSpPr>
        <p:spPr bwMode="auto">
          <a:xfrm flipH="1">
            <a:off x="3543300" y="15274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6" name="Line 16"/>
          <p:cNvSpPr>
            <a:spLocks noChangeShapeType="1"/>
          </p:cNvSpPr>
          <p:nvPr/>
        </p:nvSpPr>
        <p:spPr bwMode="auto">
          <a:xfrm flipH="1">
            <a:off x="4229100" y="15274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7" name="Line 17"/>
          <p:cNvSpPr>
            <a:spLocks noChangeShapeType="1"/>
          </p:cNvSpPr>
          <p:nvPr/>
        </p:nvSpPr>
        <p:spPr bwMode="auto">
          <a:xfrm flipH="1">
            <a:off x="4914900" y="15274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8" name="Line 18"/>
          <p:cNvSpPr>
            <a:spLocks noChangeShapeType="1"/>
          </p:cNvSpPr>
          <p:nvPr/>
        </p:nvSpPr>
        <p:spPr bwMode="auto">
          <a:xfrm flipH="1">
            <a:off x="6134100" y="31276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899" name="Line 19"/>
          <p:cNvSpPr>
            <a:spLocks noChangeShapeType="1"/>
          </p:cNvSpPr>
          <p:nvPr/>
        </p:nvSpPr>
        <p:spPr bwMode="auto">
          <a:xfrm flipH="1">
            <a:off x="5524500" y="31276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00" name="Line 20"/>
          <p:cNvSpPr>
            <a:spLocks noChangeShapeType="1"/>
          </p:cNvSpPr>
          <p:nvPr/>
        </p:nvSpPr>
        <p:spPr bwMode="auto">
          <a:xfrm flipH="1">
            <a:off x="4914900" y="31276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01" name="Line 21"/>
          <p:cNvSpPr>
            <a:spLocks noChangeShapeType="1"/>
          </p:cNvSpPr>
          <p:nvPr/>
        </p:nvSpPr>
        <p:spPr bwMode="auto">
          <a:xfrm flipH="1">
            <a:off x="4305300" y="3127664"/>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02" name="Line 22"/>
          <p:cNvSpPr>
            <a:spLocks noChangeShapeType="1"/>
          </p:cNvSpPr>
          <p:nvPr/>
        </p:nvSpPr>
        <p:spPr bwMode="auto">
          <a:xfrm flipV="1">
            <a:off x="3924300" y="4118264"/>
            <a:ext cx="0" cy="8382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8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p:bldP spid="12290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subTitle" idx="1"/>
          </p:nvPr>
        </p:nvSpPr>
        <p:spPr>
          <a:xfrm>
            <a:off x="1905000" y="415636"/>
            <a:ext cx="6858000" cy="883227"/>
          </a:xfrm>
        </p:spPr>
        <p:txBody>
          <a:bodyPr>
            <a:normAutofit fontScale="92500"/>
          </a:bodyPr>
          <a:lstStyle/>
          <a:p>
            <a:pPr marL="609600" indent="-609600">
              <a:buClr>
                <a:schemeClr val="tx1"/>
              </a:buClr>
            </a:pPr>
            <a:r>
              <a:rPr lang="en-US" sz="4400" dirty="0">
                <a:sym typeface="Symbol" pitchFamily="18" charset="2"/>
              </a:rPr>
              <a:t>Potential energy of products</a:t>
            </a:r>
          </a:p>
        </p:txBody>
      </p:sp>
      <p:sp>
        <p:nvSpPr>
          <p:cNvPr id="123907" name="Line 3"/>
          <p:cNvSpPr>
            <a:spLocks noChangeShapeType="1"/>
          </p:cNvSpPr>
          <p:nvPr/>
        </p:nvSpPr>
        <p:spPr bwMode="auto">
          <a:xfrm flipV="1">
            <a:off x="2892136" y="1804554"/>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08" name="Line 4"/>
          <p:cNvSpPr>
            <a:spLocks noChangeShapeType="1"/>
          </p:cNvSpPr>
          <p:nvPr/>
        </p:nvSpPr>
        <p:spPr bwMode="auto">
          <a:xfrm>
            <a:off x="2892136" y="4852554"/>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09" name="Freeform 5"/>
          <p:cNvSpPr>
            <a:spLocks/>
          </p:cNvSpPr>
          <p:nvPr/>
        </p:nvSpPr>
        <p:spPr bwMode="auto">
          <a:xfrm>
            <a:off x="3273136" y="1702954"/>
            <a:ext cx="5257800" cy="2755900"/>
          </a:xfrm>
          <a:custGeom>
            <a:avLst/>
            <a:gdLst>
              <a:gd name="T0" fmla="*/ 0 w 3312"/>
              <a:gd name="T1" fmla="*/ 1648 h 1736"/>
              <a:gd name="T2" fmla="*/ 576 w 3312"/>
              <a:gd name="T3" fmla="*/ 1600 h 1736"/>
              <a:gd name="T4" fmla="*/ 1104 w 3312"/>
              <a:gd name="T5" fmla="*/ 832 h 1736"/>
              <a:gd name="T6" fmla="*/ 1536 w 3312"/>
              <a:gd name="T7" fmla="*/ 160 h 1736"/>
              <a:gd name="T8" fmla="*/ 1920 w 3312"/>
              <a:gd name="T9" fmla="*/ 16 h 1736"/>
              <a:gd name="T10" fmla="*/ 2064 w 3312"/>
              <a:gd name="T11" fmla="*/ 64 h 1736"/>
              <a:gd name="T12" fmla="*/ 2256 w 3312"/>
              <a:gd name="T13" fmla="*/ 256 h 1736"/>
              <a:gd name="T14" fmla="*/ 2400 w 3312"/>
              <a:gd name="T15" fmla="*/ 640 h 1736"/>
              <a:gd name="T16" fmla="*/ 2688 w 3312"/>
              <a:gd name="T17" fmla="*/ 880 h 1736"/>
              <a:gd name="T18" fmla="*/ 3120 w 3312"/>
              <a:gd name="T19" fmla="*/ 928 h 1736"/>
              <a:gd name="T20" fmla="*/ 3312 w 3312"/>
              <a:gd name="T21" fmla="*/ 928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2" h="1736">
                <a:moveTo>
                  <a:pt x="0" y="1648"/>
                </a:moveTo>
                <a:cubicBezTo>
                  <a:pt x="196" y="1692"/>
                  <a:pt x="392" y="1736"/>
                  <a:pt x="576" y="1600"/>
                </a:cubicBezTo>
                <a:cubicBezTo>
                  <a:pt x="760" y="1464"/>
                  <a:pt x="944" y="1072"/>
                  <a:pt x="1104" y="832"/>
                </a:cubicBezTo>
                <a:cubicBezTo>
                  <a:pt x="1264" y="592"/>
                  <a:pt x="1400" y="296"/>
                  <a:pt x="1536" y="160"/>
                </a:cubicBezTo>
                <a:cubicBezTo>
                  <a:pt x="1672" y="24"/>
                  <a:pt x="1832" y="32"/>
                  <a:pt x="1920" y="16"/>
                </a:cubicBezTo>
                <a:cubicBezTo>
                  <a:pt x="2008" y="0"/>
                  <a:pt x="2008" y="24"/>
                  <a:pt x="2064" y="64"/>
                </a:cubicBezTo>
                <a:cubicBezTo>
                  <a:pt x="2120" y="104"/>
                  <a:pt x="2200" y="160"/>
                  <a:pt x="2256" y="256"/>
                </a:cubicBezTo>
                <a:cubicBezTo>
                  <a:pt x="2312" y="352"/>
                  <a:pt x="2328" y="536"/>
                  <a:pt x="2400" y="640"/>
                </a:cubicBezTo>
                <a:cubicBezTo>
                  <a:pt x="2472" y="744"/>
                  <a:pt x="2568" y="832"/>
                  <a:pt x="2688" y="880"/>
                </a:cubicBezTo>
                <a:cubicBezTo>
                  <a:pt x="2808" y="928"/>
                  <a:pt x="3016" y="920"/>
                  <a:pt x="3120" y="928"/>
                </a:cubicBezTo>
                <a:cubicBezTo>
                  <a:pt x="3224" y="936"/>
                  <a:pt x="3268" y="932"/>
                  <a:pt x="3312" y="928"/>
                </a:cubicBezTo>
              </a:path>
            </a:pathLst>
          </a:cu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0" name="Text Box 6"/>
          <p:cNvSpPr txBox="1">
            <a:spLocks noChangeArrowheads="1"/>
          </p:cNvSpPr>
          <p:nvPr/>
        </p:nvSpPr>
        <p:spPr bwMode="auto">
          <a:xfrm>
            <a:off x="3028661" y="4963679"/>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3911" name="Line 7"/>
          <p:cNvSpPr>
            <a:spLocks noChangeShapeType="1"/>
          </p:cNvSpPr>
          <p:nvPr/>
        </p:nvSpPr>
        <p:spPr bwMode="auto">
          <a:xfrm>
            <a:off x="4263736" y="4395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2" name="Line 8"/>
          <p:cNvSpPr>
            <a:spLocks noChangeShapeType="1"/>
          </p:cNvSpPr>
          <p:nvPr/>
        </p:nvSpPr>
        <p:spPr bwMode="auto">
          <a:xfrm>
            <a:off x="5101936" y="4395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3" name="Line 9"/>
          <p:cNvSpPr>
            <a:spLocks noChangeShapeType="1"/>
          </p:cNvSpPr>
          <p:nvPr/>
        </p:nvSpPr>
        <p:spPr bwMode="auto">
          <a:xfrm>
            <a:off x="5940136" y="4395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4" name="Line 10"/>
          <p:cNvSpPr>
            <a:spLocks noChangeShapeType="1"/>
          </p:cNvSpPr>
          <p:nvPr/>
        </p:nvSpPr>
        <p:spPr bwMode="auto">
          <a:xfrm>
            <a:off x="7692736" y="4395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5" name="Line 11"/>
          <p:cNvSpPr>
            <a:spLocks noChangeShapeType="1"/>
          </p:cNvSpPr>
          <p:nvPr/>
        </p:nvSpPr>
        <p:spPr bwMode="auto">
          <a:xfrm>
            <a:off x="6778336" y="4395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6" name="Line 12"/>
          <p:cNvSpPr>
            <a:spLocks noChangeShapeType="1"/>
          </p:cNvSpPr>
          <p:nvPr/>
        </p:nvSpPr>
        <p:spPr bwMode="auto">
          <a:xfrm>
            <a:off x="4873336" y="1728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7" name="Line 13"/>
          <p:cNvSpPr>
            <a:spLocks noChangeShapeType="1"/>
          </p:cNvSpPr>
          <p:nvPr/>
        </p:nvSpPr>
        <p:spPr bwMode="auto">
          <a:xfrm>
            <a:off x="5711536" y="1728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8" name="Line 14"/>
          <p:cNvSpPr>
            <a:spLocks noChangeShapeType="1"/>
          </p:cNvSpPr>
          <p:nvPr/>
        </p:nvSpPr>
        <p:spPr bwMode="auto">
          <a:xfrm>
            <a:off x="5940136" y="31761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9" name="Line 15"/>
          <p:cNvSpPr>
            <a:spLocks noChangeShapeType="1"/>
          </p:cNvSpPr>
          <p:nvPr/>
        </p:nvSpPr>
        <p:spPr bwMode="auto">
          <a:xfrm>
            <a:off x="6778336" y="31761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20" name="Line 16"/>
          <p:cNvSpPr>
            <a:spLocks noChangeShapeType="1"/>
          </p:cNvSpPr>
          <p:nvPr/>
        </p:nvSpPr>
        <p:spPr bwMode="auto">
          <a:xfrm>
            <a:off x="3044536" y="1728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21" name="Line 17"/>
          <p:cNvSpPr>
            <a:spLocks noChangeShapeType="1"/>
          </p:cNvSpPr>
          <p:nvPr/>
        </p:nvSpPr>
        <p:spPr bwMode="auto">
          <a:xfrm>
            <a:off x="3958936" y="17283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22" name="Line 18"/>
          <p:cNvSpPr>
            <a:spLocks noChangeShapeType="1"/>
          </p:cNvSpPr>
          <p:nvPr/>
        </p:nvSpPr>
        <p:spPr bwMode="auto">
          <a:xfrm>
            <a:off x="5101936" y="3176154"/>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23" name="Line 19"/>
          <p:cNvSpPr>
            <a:spLocks noChangeShapeType="1"/>
          </p:cNvSpPr>
          <p:nvPr/>
        </p:nvSpPr>
        <p:spPr bwMode="auto">
          <a:xfrm flipV="1">
            <a:off x="7235536" y="3176154"/>
            <a:ext cx="0" cy="16764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subTitle" idx="1"/>
          </p:nvPr>
        </p:nvSpPr>
        <p:spPr>
          <a:xfrm>
            <a:off x="2007177" y="498764"/>
            <a:ext cx="7034645" cy="914400"/>
          </a:xfrm>
        </p:spPr>
        <p:txBody>
          <a:bodyPr>
            <a:normAutofit fontScale="92500"/>
          </a:bodyPr>
          <a:lstStyle/>
          <a:p>
            <a:pPr marL="609600" indent="-609600">
              <a:lnSpc>
                <a:spcPct val="90000"/>
              </a:lnSpc>
              <a:buClr>
                <a:schemeClr val="tx1"/>
              </a:buClr>
            </a:pPr>
            <a:r>
              <a:rPr lang="en-US" sz="3600" dirty="0">
                <a:sym typeface="Symbol" pitchFamily="18" charset="2"/>
              </a:rPr>
              <a:t>Activation energy of reverse reaction</a:t>
            </a:r>
          </a:p>
        </p:txBody>
      </p:sp>
      <p:sp>
        <p:nvSpPr>
          <p:cNvPr id="120835" name="Line 3"/>
          <p:cNvSpPr>
            <a:spLocks noChangeShapeType="1"/>
          </p:cNvSpPr>
          <p:nvPr/>
        </p:nvSpPr>
        <p:spPr bwMode="auto">
          <a:xfrm flipV="1">
            <a:off x="2992582" y="2349500"/>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6" name="Line 4"/>
          <p:cNvSpPr>
            <a:spLocks noChangeShapeType="1"/>
          </p:cNvSpPr>
          <p:nvPr/>
        </p:nvSpPr>
        <p:spPr bwMode="auto">
          <a:xfrm>
            <a:off x="2992582" y="5397500"/>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7" name="Text Box 5"/>
          <p:cNvSpPr txBox="1">
            <a:spLocks noChangeArrowheads="1"/>
          </p:cNvSpPr>
          <p:nvPr/>
        </p:nvSpPr>
        <p:spPr bwMode="auto">
          <a:xfrm>
            <a:off x="1584325" y="5597525"/>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0838" name="Freeform 6"/>
          <p:cNvSpPr>
            <a:spLocks/>
          </p:cNvSpPr>
          <p:nvPr/>
        </p:nvSpPr>
        <p:spPr bwMode="auto">
          <a:xfrm>
            <a:off x="3449782" y="1917700"/>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39" name="Line 7"/>
          <p:cNvSpPr>
            <a:spLocks noChangeShapeType="1"/>
          </p:cNvSpPr>
          <p:nvPr/>
        </p:nvSpPr>
        <p:spPr bwMode="auto">
          <a:xfrm>
            <a:off x="7412182" y="45593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0" name="Line 8"/>
          <p:cNvSpPr>
            <a:spLocks noChangeShapeType="1"/>
          </p:cNvSpPr>
          <p:nvPr/>
        </p:nvSpPr>
        <p:spPr bwMode="auto">
          <a:xfrm flipH="1">
            <a:off x="6802582"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1" name="Line 9"/>
          <p:cNvSpPr>
            <a:spLocks noChangeShapeType="1"/>
          </p:cNvSpPr>
          <p:nvPr/>
        </p:nvSpPr>
        <p:spPr bwMode="auto">
          <a:xfrm flipH="1">
            <a:off x="3906982"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2" name="Line 10"/>
          <p:cNvSpPr>
            <a:spLocks noChangeShapeType="1"/>
          </p:cNvSpPr>
          <p:nvPr/>
        </p:nvSpPr>
        <p:spPr bwMode="auto">
          <a:xfrm flipH="1">
            <a:off x="4592782"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3" name="Line 11"/>
          <p:cNvSpPr>
            <a:spLocks noChangeShapeType="1"/>
          </p:cNvSpPr>
          <p:nvPr/>
        </p:nvSpPr>
        <p:spPr bwMode="auto">
          <a:xfrm flipH="1">
            <a:off x="5354782"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4" name="Line 12"/>
          <p:cNvSpPr>
            <a:spLocks noChangeShapeType="1"/>
          </p:cNvSpPr>
          <p:nvPr/>
        </p:nvSpPr>
        <p:spPr bwMode="auto">
          <a:xfrm flipH="1">
            <a:off x="6040582"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5" name="Line 13"/>
          <p:cNvSpPr>
            <a:spLocks noChangeShapeType="1"/>
          </p:cNvSpPr>
          <p:nvPr/>
        </p:nvSpPr>
        <p:spPr bwMode="auto">
          <a:xfrm flipH="1">
            <a:off x="3144982" y="45593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6" name="Line 14"/>
          <p:cNvSpPr>
            <a:spLocks noChangeShapeType="1"/>
          </p:cNvSpPr>
          <p:nvPr/>
        </p:nvSpPr>
        <p:spPr bwMode="auto">
          <a:xfrm flipH="1">
            <a:off x="3068782"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7" name="Line 15"/>
          <p:cNvSpPr>
            <a:spLocks noChangeShapeType="1"/>
          </p:cNvSpPr>
          <p:nvPr/>
        </p:nvSpPr>
        <p:spPr bwMode="auto">
          <a:xfrm flipH="1">
            <a:off x="3754582"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8" name="Line 16"/>
          <p:cNvSpPr>
            <a:spLocks noChangeShapeType="1"/>
          </p:cNvSpPr>
          <p:nvPr/>
        </p:nvSpPr>
        <p:spPr bwMode="auto">
          <a:xfrm flipH="1">
            <a:off x="4440382"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49" name="Line 17"/>
          <p:cNvSpPr>
            <a:spLocks noChangeShapeType="1"/>
          </p:cNvSpPr>
          <p:nvPr/>
        </p:nvSpPr>
        <p:spPr bwMode="auto">
          <a:xfrm flipH="1">
            <a:off x="5126182" y="19685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50" name="Line 18"/>
          <p:cNvSpPr>
            <a:spLocks noChangeShapeType="1"/>
          </p:cNvSpPr>
          <p:nvPr/>
        </p:nvSpPr>
        <p:spPr bwMode="auto">
          <a:xfrm flipH="1">
            <a:off x="6345382"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51" name="Line 19"/>
          <p:cNvSpPr>
            <a:spLocks noChangeShapeType="1"/>
          </p:cNvSpPr>
          <p:nvPr/>
        </p:nvSpPr>
        <p:spPr bwMode="auto">
          <a:xfrm flipH="1">
            <a:off x="5735782"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52" name="Line 20"/>
          <p:cNvSpPr>
            <a:spLocks noChangeShapeType="1"/>
          </p:cNvSpPr>
          <p:nvPr/>
        </p:nvSpPr>
        <p:spPr bwMode="auto">
          <a:xfrm flipH="1">
            <a:off x="5126182"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53" name="Line 21"/>
          <p:cNvSpPr>
            <a:spLocks noChangeShapeType="1"/>
          </p:cNvSpPr>
          <p:nvPr/>
        </p:nvSpPr>
        <p:spPr bwMode="auto">
          <a:xfrm flipH="1">
            <a:off x="4516582" y="3568700"/>
            <a:ext cx="533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0854" name="Line 22"/>
          <p:cNvSpPr>
            <a:spLocks noChangeShapeType="1"/>
          </p:cNvSpPr>
          <p:nvPr/>
        </p:nvSpPr>
        <p:spPr bwMode="auto">
          <a:xfrm flipV="1">
            <a:off x="4135582" y="1968500"/>
            <a:ext cx="0" cy="25908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p"/>
      <p:bldP spid="12085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subTitle" idx="1"/>
          </p:nvPr>
        </p:nvSpPr>
        <p:spPr>
          <a:xfrm>
            <a:off x="3290455" y="529937"/>
            <a:ext cx="4229100" cy="914400"/>
          </a:xfrm>
        </p:spPr>
        <p:txBody>
          <a:bodyPr/>
          <a:lstStyle/>
          <a:p>
            <a:pPr marL="609600" indent="-609600">
              <a:buClr>
                <a:schemeClr val="tx1"/>
              </a:buClr>
            </a:pPr>
            <a:r>
              <a:rPr lang="en-US" sz="4400" dirty="0">
                <a:sym typeface="Symbol" pitchFamily="18" charset="2"/>
              </a:rPr>
              <a:t>Heat of reaction</a:t>
            </a:r>
          </a:p>
        </p:txBody>
      </p:sp>
      <p:sp>
        <p:nvSpPr>
          <p:cNvPr id="124931" name="Line 3"/>
          <p:cNvSpPr>
            <a:spLocks noChangeShapeType="1"/>
          </p:cNvSpPr>
          <p:nvPr/>
        </p:nvSpPr>
        <p:spPr bwMode="auto">
          <a:xfrm flipV="1">
            <a:off x="3009900" y="1835727"/>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2" name="Line 4"/>
          <p:cNvSpPr>
            <a:spLocks noChangeShapeType="1"/>
          </p:cNvSpPr>
          <p:nvPr/>
        </p:nvSpPr>
        <p:spPr bwMode="auto">
          <a:xfrm>
            <a:off x="3009900" y="4883727"/>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3" name="Freeform 5"/>
          <p:cNvSpPr>
            <a:spLocks/>
          </p:cNvSpPr>
          <p:nvPr/>
        </p:nvSpPr>
        <p:spPr bwMode="auto">
          <a:xfrm>
            <a:off x="3390900" y="1734127"/>
            <a:ext cx="5257800" cy="2755900"/>
          </a:xfrm>
          <a:custGeom>
            <a:avLst/>
            <a:gdLst>
              <a:gd name="T0" fmla="*/ 0 w 3312"/>
              <a:gd name="T1" fmla="*/ 1648 h 1736"/>
              <a:gd name="T2" fmla="*/ 576 w 3312"/>
              <a:gd name="T3" fmla="*/ 1600 h 1736"/>
              <a:gd name="T4" fmla="*/ 1104 w 3312"/>
              <a:gd name="T5" fmla="*/ 832 h 1736"/>
              <a:gd name="T6" fmla="*/ 1536 w 3312"/>
              <a:gd name="T7" fmla="*/ 160 h 1736"/>
              <a:gd name="T8" fmla="*/ 1920 w 3312"/>
              <a:gd name="T9" fmla="*/ 16 h 1736"/>
              <a:gd name="T10" fmla="*/ 2064 w 3312"/>
              <a:gd name="T11" fmla="*/ 64 h 1736"/>
              <a:gd name="T12" fmla="*/ 2256 w 3312"/>
              <a:gd name="T13" fmla="*/ 256 h 1736"/>
              <a:gd name="T14" fmla="*/ 2400 w 3312"/>
              <a:gd name="T15" fmla="*/ 640 h 1736"/>
              <a:gd name="T16" fmla="*/ 2688 w 3312"/>
              <a:gd name="T17" fmla="*/ 880 h 1736"/>
              <a:gd name="T18" fmla="*/ 3120 w 3312"/>
              <a:gd name="T19" fmla="*/ 928 h 1736"/>
              <a:gd name="T20" fmla="*/ 3312 w 3312"/>
              <a:gd name="T21" fmla="*/ 928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2" h="1736">
                <a:moveTo>
                  <a:pt x="0" y="1648"/>
                </a:moveTo>
                <a:cubicBezTo>
                  <a:pt x="196" y="1692"/>
                  <a:pt x="392" y="1736"/>
                  <a:pt x="576" y="1600"/>
                </a:cubicBezTo>
                <a:cubicBezTo>
                  <a:pt x="760" y="1464"/>
                  <a:pt x="944" y="1072"/>
                  <a:pt x="1104" y="832"/>
                </a:cubicBezTo>
                <a:cubicBezTo>
                  <a:pt x="1264" y="592"/>
                  <a:pt x="1400" y="296"/>
                  <a:pt x="1536" y="160"/>
                </a:cubicBezTo>
                <a:cubicBezTo>
                  <a:pt x="1672" y="24"/>
                  <a:pt x="1832" y="32"/>
                  <a:pt x="1920" y="16"/>
                </a:cubicBezTo>
                <a:cubicBezTo>
                  <a:pt x="2008" y="0"/>
                  <a:pt x="2008" y="24"/>
                  <a:pt x="2064" y="64"/>
                </a:cubicBezTo>
                <a:cubicBezTo>
                  <a:pt x="2120" y="104"/>
                  <a:pt x="2200" y="160"/>
                  <a:pt x="2256" y="256"/>
                </a:cubicBezTo>
                <a:cubicBezTo>
                  <a:pt x="2312" y="352"/>
                  <a:pt x="2328" y="536"/>
                  <a:pt x="2400" y="640"/>
                </a:cubicBezTo>
                <a:cubicBezTo>
                  <a:pt x="2472" y="744"/>
                  <a:pt x="2568" y="832"/>
                  <a:pt x="2688" y="880"/>
                </a:cubicBezTo>
                <a:cubicBezTo>
                  <a:pt x="2808" y="928"/>
                  <a:pt x="3016" y="920"/>
                  <a:pt x="3120" y="928"/>
                </a:cubicBezTo>
                <a:cubicBezTo>
                  <a:pt x="3224" y="936"/>
                  <a:pt x="3268" y="932"/>
                  <a:pt x="3312" y="928"/>
                </a:cubicBezTo>
              </a:path>
            </a:pathLst>
          </a:cu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4" name="Text Box 6"/>
          <p:cNvSpPr txBox="1">
            <a:spLocks noChangeArrowheads="1"/>
          </p:cNvSpPr>
          <p:nvPr/>
        </p:nvSpPr>
        <p:spPr bwMode="auto">
          <a:xfrm>
            <a:off x="3146425" y="4994852"/>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4935" name="Line 7"/>
          <p:cNvSpPr>
            <a:spLocks noChangeShapeType="1"/>
          </p:cNvSpPr>
          <p:nvPr/>
        </p:nvSpPr>
        <p:spPr bwMode="auto">
          <a:xfrm>
            <a:off x="4381500" y="4426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6" name="Line 8"/>
          <p:cNvSpPr>
            <a:spLocks noChangeShapeType="1"/>
          </p:cNvSpPr>
          <p:nvPr/>
        </p:nvSpPr>
        <p:spPr bwMode="auto">
          <a:xfrm>
            <a:off x="5219700" y="4426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7" name="Line 9"/>
          <p:cNvSpPr>
            <a:spLocks noChangeShapeType="1"/>
          </p:cNvSpPr>
          <p:nvPr/>
        </p:nvSpPr>
        <p:spPr bwMode="auto">
          <a:xfrm>
            <a:off x="6057900" y="4426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8" name="Line 10"/>
          <p:cNvSpPr>
            <a:spLocks noChangeShapeType="1"/>
          </p:cNvSpPr>
          <p:nvPr/>
        </p:nvSpPr>
        <p:spPr bwMode="auto">
          <a:xfrm>
            <a:off x="7810500" y="4426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39" name="Line 11"/>
          <p:cNvSpPr>
            <a:spLocks noChangeShapeType="1"/>
          </p:cNvSpPr>
          <p:nvPr/>
        </p:nvSpPr>
        <p:spPr bwMode="auto">
          <a:xfrm>
            <a:off x="6896100" y="4426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0" name="Line 12"/>
          <p:cNvSpPr>
            <a:spLocks noChangeShapeType="1"/>
          </p:cNvSpPr>
          <p:nvPr/>
        </p:nvSpPr>
        <p:spPr bwMode="auto">
          <a:xfrm>
            <a:off x="4991100" y="1759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1" name="Line 13"/>
          <p:cNvSpPr>
            <a:spLocks noChangeShapeType="1"/>
          </p:cNvSpPr>
          <p:nvPr/>
        </p:nvSpPr>
        <p:spPr bwMode="auto">
          <a:xfrm>
            <a:off x="5829300" y="1759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2" name="Line 14"/>
          <p:cNvSpPr>
            <a:spLocks noChangeShapeType="1"/>
          </p:cNvSpPr>
          <p:nvPr/>
        </p:nvSpPr>
        <p:spPr bwMode="auto">
          <a:xfrm>
            <a:off x="6057900" y="32073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3" name="Line 15"/>
          <p:cNvSpPr>
            <a:spLocks noChangeShapeType="1"/>
          </p:cNvSpPr>
          <p:nvPr/>
        </p:nvSpPr>
        <p:spPr bwMode="auto">
          <a:xfrm>
            <a:off x="6896100" y="32073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4" name="Line 16"/>
          <p:cNvSpPr>
            <a:spLocks noChangeShapeType="1"/>
          </p:cNvSpPr>
          <p:nvPr/>
        </p:nvSpPr>
        <p:spPr bwMode="auto">
          <a:xfrm>
            <a:off x="3162300" y="1759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5" name="Line 17"/>
          <p:cNvSpPr>
            <a:spLocks noChangeShapeType="1"/>
          </p:cNvSpPr>
          <p:nvPr/>
        </p:nvSpPr>
        <p:spPr bwMode="auto">
          <a:xfrm>
            <a:off x="4076700" y="17595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6" name="Line 18"/>
          <p:cNvSpPr>
            <a:spLocks noChangeShapeType="1"/>
          </p:cNvSpPr>
          <p:nvPr/>
        </p:nvSpPr>
        <p:spPr bwMode="auto">
          <a:xfrm>
            <a:off x="5219700" y="3207327"/>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947" name="Line 19"/>
          <p:cNvSpPr>
            <a:spLocks noChangeShapeType="1"/>
          </p:cNvSpPr>
          <p:nvPr/>
        </p:nvSpPr>
        <p:spPr bwMode="auto">
          <a:xfrm flipV="1">
            <a:off x="5600700" y="3207327"/>
            <a:ext cx="0" cy="12192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9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subTitle" idx="1"/>
          </p:nvPr>
        </p:nvSpPr>
        <p:spPr>
          <a:xfrm>
            <a:off x="1905000" y="685800"/>
            <a:ext cx="7070725" cy="914400"/>
          </a:xfrm>
        </p:spPr>
        <p:txBody>
          <a:bodyPr>
            <a:normAutofit fontScale="92500"/>
          </a:bodyPr>
          <a:lstStyle/>
          <a:p>
            <a:pPr marL="609600" indent="-609600">
              <a:buClr>
                <a:schemeClr val="tx1"/>
              </a:buClr>
            </a:pPr>
            <a:r>
              <a:rPr lang="en-US" sz="4400" dirty="0">
                <a:sym typeface="Symbol" pitchFamily="18" charset="2"/>
              </a:rPr>
              <a:t>Lowers the activation energy.</a:t>
            </a:r>
          </a:p>
        </p:txBody>
      </p:sp>
      <p:sp>
        <p:nvSpPr>
          <p:cNvPr id="125955" name="Line 3"/>
          <p:cNvSpPr>
            <a:spLocks noChangeShapeType="1"/>
          </p:cNvSpPr>
          <p:nvPr/>
        </p:nvSpPr>
        <p:spPr bwMode="auto">
          <a:xfrm flipV="1">
            <a:off x="2466109" y="2272146"/>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56" name="Line 4"/>
          <p:cNvSpPr>
            <a:spLocks noChangeShapeType="1"/>
          </p:cNvSpPr>
          <p:nvPr/>
        </p:nvSpPr>
        <p:spPr bwMode="auto">
          <a:xfrm>
            <a:off x="2466109" y="5320146"/>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57" name="Text Box 5"/>
          <p:cNvSpPr txBox="1">
            <a:spLocks noChangeArrowheads="1"/>
          </p:cNvSpPr>
          <p:nvPr/>
        </p:nvSpPr>
        <p:spPr bwMode="auto">
          <a:xfrm>
            <a:off x="2602634" y="5431271"/>
            <a:ext cx="5715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Effect of a catalyst?</a:t>
            </a:r>
          </a:p>
        </p:txBody>
      </p:sp>
      <p:sp>
        <p:nvSpPr>
          <p:cNvPr id="125958" name="Freeform 6"/>
          <p:cNvSpPr>
            <a:spLocks/>
          </p:cNvSpPr>
          <p:nvPr/>
        </p:nvSpPr>
        <p:spPr bwMode="auto">
          <a:xfrm>
            <a:off x="2923309" y="1840346"/>
            <a:ext cx="5181600" cy="2730500"/>
          </a:xfrm>
          <a:custGeom>
            <a:avLst/>
            <a:gdLst>
              <a:gd name="T0" fmla="*/ 0 w 3264"/>
              <a:gd name="T1" fmla="*/ 992 h 1720"/>
              <a:gd name="T2" fmla="*/ 528 w 3264"/>
              <a:gd name="T3" fmla="*/ 992 h 1720"/>
              <a:gd name="T4" fmla="*/ 960 w 3264"/>
              <a:gd name="T5" fmla="*/ 560 h 1720"/>
              <a:gd name="T6" fmla="*/ 1440 w 3264"/>
              <a:gd name="T7" fmla="*/ 80 h 1720"/>
              <a:gd name="T8" fmla="*/ 1824 w 3264"/>
              <a:gd name="T9" fmla="*/ 80 h 1720"/>
              <a:gd name="T10" fmla="*/ 1968 w 3264"/>
              <a:gd name="T11" fmla="*/ 320 h 1720"/>
              <a:gd name="T12" fmla="*/ 2208 w 3264"/>
              <a:gd name="T13" fmla="*/ 1040 h 1720"/>
              <a:gd name="T14" fmla="*/ 2496 w 3264"/>
              <a:gd name="T15" fmla="*/ 1616 h 1720"/>
              <a:gd name="T16" fmla="*/ 2928 w 3264"/>
              <a:gd name="T17" fmla="*/ 1664 h 1720"/>
              <a:gd name="T18" fmla="*/ 3264 w 3264"/>
              <a:gd name="T19" fmla="*/ 1664 h 1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64" h="1720">
                <a:moveTo>
                  <a:pt x="0" y="992"/>
                </a:moveTo>
                <a:cubicBezTo>
                  <a:pt x="184" y="1028"/>
                  <a:pt x="368" y="1064"/>
                  <a:pt x="528" y="992"/>
                </a:cubicBezTo>
                <a:cubicBezTo>
                  <a:pt x="688" y="920"/>
                  <a:pt x="808" y="712"/>
                  <a:pt x="960" y="560"/>
                </a:cubicBezTo>
                <a:cubicBezTo>
                  <a:pt x="1112" y="408"/>
                  <a:pt x="1296" y="160"/>
                  <a:pt x="1440" y="80"/>
                </a:cubicBezTo>
                <a:cubicBezTo>
                  <a:pt x="1584" y="0"/>
                  <a:pt x="1736" y="40"/>
                  <a:pt x="1824" y="80"/>
                </a:cubicBezTo>
                <a:cubicBezTo>
                  <a:pt x="1912" y="120"/>
                  <a:pt x="1904" y="160"/>
                  <a:pt x="1968" y="320"/>
                </a:cubicBezTo>
                <a:cubicBezTo>
                  <a:pt x="2032" y="480"/>
                  <a:pt x="2120" y="824"/>
                  <a:pt x="2208" y="1040"/>
                </a:cubicBezTo>
                <a:cubicBezTo>
                  <a:pt x="2296" y="1256"/>
                  <a:pt x="2376" y="1512"/>
                  <a:pt x="2496" y="1616"/>
                </a:cubicBezTo>
                <a:cubicBezTo>
                  <a:pt x="2616" y="1720"/>
                  <a:pt x="2800" y="1656"/>
                  <a:pt x="2928" y="1664"/>
                </a:cubicBezTo>
                <a:cubicBezTo>
                  <a:pt x="3056" y="1672"/>
                  <a:pt x="3160" y="1668"/>
                  <a:pt x="3264" y="1664"/>
                </a:cubicBezTo>
              </a:path>
            </a:pathLst>
          </a:custGeom>
          <a:noFill/>
          <a:ln w="50800">
            <a:solidFill>
              <a:srgbClr val="66FF3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5959" name="Freeform 7"/>
          <p:cNvSpPr>
            <a:spLocks/>
          </p:cNvSpPr>
          <p:nvPr/>
        </p:nvSpPr>
        <p:spPr bwMode="auto">
          <a:xfrm>
            <a:off x="3075709" y="2551546"/>
            <a:ext cx="5118100" cy="2019300"/>
          </a:xfrm>
          <a:custGeom>
            <a:avLst/>
            <a:gdLst>
              <a:gd name="T0" fmla="*/ 0 w 3224"/>
              <a:gd name="T1" fmla="*/ 544 h 1272"/>
              <a:gd name="T2" fmla="*/ 192 w 3224"/>
              <a:gd name="T3" fmla="*/ 592 h 1272"/>
              <a:gd name="T4" fmla="*/ 432 w 3224"/>
              <a:gd name="T5" fmla="*/ 544 h 1272"/>
              <a:gd name="T6" fmla="*/ 672 w 3224"/>
              <a:gd name="T7" fmla="*/ 304 h 1272"/>
              <a:gd name="T8" fmla="*/ 912 w 3224"/>
              <a:gd name="T9" fmla="*/ 64 h 1272"/>
              <a:gd name="T10" fmla="*/ 1200 w 3224"/>
              <a:gd name="T11" fmla="*/ 16 h 1272"/>
              <a:gd name="T12" fmla="*/ 1488 w 3224"/>
              <a:gd name="T13" fmla="*/ 16 h 1272"/>
              <a:gd name="T14" fmla="*/ 1680 w 3224"/>
              <a:gd name="T15" fmla="*/ 16 h 1272"/>
              <a:gd name="T16" fmla="*/ 1872 w 3224"/>
              <a:gd name="T17" fmla="*/ 112 h 1272"/>
              <a:gd name="T18" fmla="*/ 2016 w 3224"/>
              <a:gd name="T19" fmla="*/ 304 h 1272"/>
              <a:gd name="T20" fmla="*/ 2208 w 3224"/>
              <a:gd name="T21" fmla="*/ 784 h 1272"/>
              <a:gd name="T22" fmla="*/ 2304 w 3224"/>
              <a:gd name="T23" fmla="*/ 1072 h 1272"/>
              <a:gd name="T24" fmla="*/ 2400 w 3224"/>
              <a:gd name="T25" fmla="*/ 1168 h 1272"/>
              <a:gd name="T26" fmla="*/ 2544 w 3224"/>
              <a:gd name="T27" fmla="*/ 1264 h 1272"/>
              <a:gd name="T28" fmla="*/ 2880 w 3224"/>
              <a:gd name="T29" fmla="*/ 1216 h 1272"/>
              <a:gd name="T30" fmla="*/ 3168 w 3224"/>
              <a:gd name="T31" fmla="*/ 1216 h 1272"/>
              <a:gd name="T32" fmla="*/ 3216 w 3224"/>
              <a:gd name="T33" fmla="*/ 1168 h 1272"/>
              <a:gd name="T34" fmla="*/ 3168 w 3224"/>
              <a:gd name="T35" fmla="*/ 1216 h 1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24" h="1272">
                <a:moveTo>
                  <a:pt x="0" y="544"/>
                </a:moveTo>
                <a:cubicBezTo>
                  <a:pt x="60" y="568"/>
                  <a:pt x="120" y="592"/>
                  <a:pt x="192" y="592"/>
                </a:cubicBezTo>
                <a:cubicBezTo>
                  <a:pt x="264" y="592"/>
                  <a:pt x="352" y="592"/>
                  <a:pt x="432" y="544"/>
                </a:cubicBezTo>
                <a:cubicBezTo>
                  <a:pt x="512" y="496"/>
                  <a:pt x="592" y="384"/>
                  <a:pt x="672" y="304"/>
                </a:cubicBezTo>
                <a:cubicBezTo>
                  <a:pt x="752" y="224"/>
                  <a:pt x="824" y="112"/>
                  <a:pt x="912" y="64"/>
                </a:cubicBezTo>
                <a:cubicBezTo>
                  <a:pt x="1000" y="16"/>
                  <a:pt x="1104" y="24"/>
                  <a:pt x="1200" y="16"/>
                </a:cubicBezTo>
                <a:cubicBezTo>
                  <a:pt x="1296" y="8"/>
                  <a:pt x="1408" y="16"/>
                  <a:pt x="1488" y="16"/>
                </a:cubicBezTo>
                <a:cubicBezTo>
                  <a:pt x="1568" y="16"/>
                  <a:pt x="1616" y="0"/>
                  <a:pt x="1680" y="16"/>
                </a:cubicBezTo>
                <a:cubicBezTo>
                  <a:pt x="1744" y="32"/>
                  <a:pt x="1816" y="64"/>
                  <a:pt x="1872" y="112"/>
                </a:cubicBezTo>
                <a:cubicBezTo>
                  <a:pt x="1928" y="160"/>
                  <a:pt x="1960" y="192"/>
                  <a:pt x="2016" y="304"/>
                </a:cubicBezTo>
                <a:cubicBezTo>
                  <a:pt x="2072" y="416"/>
                  <a:pt x="2160" y="656"/>
                  <a:pt x="2208" y="784"/>
                </a:cubicBezTo>
                <a:cubicBezTo>
                  <a:pt x="2256" y="912"/>
                  <a:pt x="2272" y="1008"/>
                  <a:pt x="2304" y="1072"/>
                </a:cubicBezTo>
                <a:cubicBezTo>
                  <a:pt x="2336" y="1136"/>
                  <a:pt x="2360" y="1136"/>
                  <a:pt x="2400" y="1168"/>
                </a:cubicBezTo>
                <a:cubicBezTo>
                  <a:pt x="2440" y="1200"/>
                  <a:pt x="2464" y="1256"/>
                  <a:pt x="2544" y="1264"/>
                </a:cubicBezTo>
                <a:cubicBezTo>
                  <a:pt x="2624" y="1272"/>
                  <a:pt x="2776" y="1224"/>
                  <a:pt x="2880" y="1216"/>
                </a:cubicBezTo>
                <a:cubicBezTo>
                  <a:pt x="2984" y="1208"/>
                  <a:pt x="3112" y="1224"/>
                  <a:pt x="3168" y="1216"/>
                </a:cubicBezTo>
                <a:cubicBezTo>
                  <a:pt x="3224" y="1208"/>
                  <a:pt x="3216" y="1168"/>
                  <a:pt x="3216" y="1168"/>
                </a:cubicBezTo>
                <a:cubicBezTo>
                  <a:pt x="3216" y="1168"/>
                  <a:pt x="3192" y="1192"/>
                  <a:pt x="3168" y="1216"/>
                </a:cubicBezTo>
              </a:path>
            </a:pathLst>
          </a:cu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9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p:bldP spid="125959"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subTitle" idx="1"/>
          </p:nvPr>
        </p:nvSpPr>
        <p:spPr>
          <a:xfrm>
            <a:off x="1724891" y="602673"/>
            <a:ext cx="7491845" cy="914400"/>
          </a:xfrm>
        </p:spPr>
        <p:txBody>
          <a:bodyPr>
            <a:normAutofit fontScale="92500"/>
          </a:bodyPr>
          <a:lstStyle/>
          <a:p>
            <a:pPr marL="609600" indent="-609600">
              <a:lnSpc>
                <a:spcPct val="90000"/>
              </a:lnSpc>
              <a:buClr>
                <a:schemeClr val="tx1"/>
              </a:buClr>
            </a:pPr>
            <a:r>
              <a:rPr lang="en-US" sz="3600" dirty="0">
                <a:sym typeface="Symbol" pitchFamily="18" charset="2"/>
              </a:rPr>
              <a:t>Potential energy of activated complex</a:t>
            </a:r>
          </a:p>
        </p:txBody>
      </p:sp>
      <p:sp>
        <p:nvSpPr>
          <p:cNvPr id="126979" name="Line 3"/>
          <p:cNvSpPr>
            <a:spLocks noChangeShapeType="1"/>
          </p:cNvSpPr>
          <p:nvPr/>
        </p:nvSpPr>
        <p:spPr bwMode="auto">
          <a:xfrm flipV="1">
            <a:off x="2667000" y="2147455"/>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0" name="Line 4"/>
          <p:cNvSpPr>
            <a:spLocks noChangeShapeType="1"/>
          </p:cNvSpPr>
          <p:nvPr/>
        </p:nvSpPr>
        <p:spPr bwMode="auto">
          <a:xfrm>
            <a:off x="2667000" y="5195455"/>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1" name="Freeform 5"/>
          <p:cNvSpPr>
            <a:spLocks/>
          </p:cNvSpPr>
          <p:nvPr/>
        </p:nvSpPr>
        <p:spPr bwMode="auto">
          <a:xfrm>
            <a:off x="3048000" y="2045855"/>
            <a:ext cx="5257800" cy="2755900"/>
          </a:xfrm>
          <a:custGeom>
            <a:avLst/>
            <a:gdLst>
              <a:gd name="T0" fmla="*/ 0 w 3312"/>
              <a:gd name="T1" fmla="*/ 1648 h 1736"/>
              <a:gd name="T2" fmla="*/ 576 w 3312"/>
              <a:gd name="T3" fmla="*/ 1600 h 1736"/>
              <a:gd name="T4" fmla="*/ 1104 w 3312"/>
              <a:gd name="T5" fmla="*/ 832 h 1736"/>
              <a:gd name="T6" fmla="*/ 1536 w 3312"/>
              <a:gd name="T7" fmla="*/ 160 h 1736"/>
              <a:gd name="T8" fmla="*/ 1920 w 3312"/>
              <a:gd name="T9" fmla="*/ 16 h 1736"/>
              <a:gd name="T10" fmla="*/ 2064 w 3312"/>
              <a:gd name="T11" fmla="*/ 64 h 1736"/>
              <a:gd name="T12" fmla="*/ 2256 w 3312"/>
              <a:gd name="T13" fmla="*/ 256 h 1736"/>
              <a:gd name="T14" fmla="*/ 2400 w 3312"/>
              <a:gd name="T15" fmla="*/ 640 h 1736"/>
              <a:gd name="T16" fmla="*/ 2688 w 3312"/>
              <a:gd name="T17" fmla="*/ 880 h 1736"/>
              <a:gd name="T18" fmla="*/ 3120 w 3312"/>
              <a:gd name="T19" fmla="*/ 928 h 1736"/>
              <a:gd name="T20" fmla="*/ 3312 w 3312"/>
              <a:gd name="T21" fmla="*/ 928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2" h="1736">
                <a:moveTo>
                  <a:pt x="0" y="1648"/>
                </a:moveTo>
                <a:cubicBezTo>
                  <a:pt x="196" y="1692"/>
                  <a:pt x="392" y="1736"/>
                  <a:pt x="576" y="1600"/>
                </a:cubicBezTo>
                <a:cubicBezTo>
                  <a:pt x="760" y="1464"/>
                  <a:pt x="944" y="1072"/>
                  <a:pt x="1104" y="832"/>
                </a:cubicBezTo>
                <a:cubicBezTo>
                  <a:pt x="1264" y="592"/>
                  <a:pt x="1400" y="296"/>
                  <a:pt x="1536" y="160"/>
                </a:cubicBezTo>
                <a:cubicBezTo>
                  <a:pt x="1672" y="24"/>
                  <a:pt x="1832" y="32"/>
                  <a:pt x="1920" y="16"/>
                </a:cubicBezTo>
                <a:cubicBezTo>
                  <a:pt x="2008" y="0"/>
                  <a:pt x="2008" y="24"/>
                  <a:pt x="2064" y="64"/>
                </a:cubicBezTo>
                <a:cubicBezTo>
                  <a:pt x="2120" y="104"/>
                  <a:pt x="2200" y="160"/>
                  <a:pt x="2256" y="256"/>
                </a:cubicBezTo>
                <a:cubicBezTo>
                  <a:pt x="2312" y="352"/>
                  <a:pt x="2328" y="536"/>
                  <a:pt x="2400" y="640"/>
                </a:cubicBezTo>
                <a:cubicBezTo>
                  <a:pt x="2472" y="744"/>
                  <a:pt x="2568" y="832"/>
                  <a:pt x="2688" y="880"/>
                </a:cubicBezTo>
                <a:cubicBezTo>
                  <a:pt x="2808" y="928"/>
                  <a:pt x="3016" y="920"/>
                  <a:pt x="3120" y="928"/>
                </a:cubicBezTo>
                <a:cubicBezTo>
                  <a:pt x="3224" y="936"/>
                  <a:pt x="3268" y="932"/>
                  <a:pt x="3312" y="928"/>
                </a:cubicBezTo>
              </a:path>
            </a:pathLst>
          </a:cu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2" name="Text Box 6"/>
          <p:cNvSpPr txBox="1">
            <a:spLocks noChangeArrowheads="1"/>
          </p:cNvSpPr>
          <p:nvPr/>
        </p:nvSpPr>
        <p:spPr bwMode="auto">
          <a:xfrm>
            <a:off x="2803525" y="5306580"/>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6983" name="Line 7"/>
          <p:cNvSpPr>
            <a:spLocks noChangeShapeType="1"/>
          </p:cNvSpPr>
          <p:nvPr/>
        </p:nvSpPr>
        <p:spPr bwMode="auto">
          <a:xfrm>
            <a:off x="4038600" y="4738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4" name="Line 8"/>
          <p:cNvSpPr>
            <a:spLocks noChangeShapeType="1"/>
          </p:cNvSpPr>
          <p:nvPr/>
        </p:nvSpPr>
        <p:spPr bwMode="auto">
          <a:xfrm>
            <a:off x="4876800" y="4738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5" name="Line 9"/>
          <p:cNvSpPr>
            <a:spLocks noChangeShapeType="1"/>
          </p:cNvSpPr>
          <p:nvPr/>
        </p:nvSpPr>
        <p:spPr bwMode="auto">
          <a:xfrm>
            <a:off x="5715000" y="4738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6" name="Line 10"/>
          <p:cNvSpPr>
            <a:spLocks noChangeShapeType="1"/>
          </p:cNvSpPr>
          <p:nvPr/>
        </p:nvSpPr>
        <p:spPr bwMode="auto">
          <a:xfrm>
            <a:off x="7467600" y="4738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7" name="Line 11"/>
          <p:cNvSpPr>
            <a:spLocks noChangeShapeType="1"/>
          </p:cNvSpPr>
          <p:nvPr/>
        </p:nvSpPr>
        <p:spPr bwMode="auto">
          <a:xfrm>
            <a:off x="6553200" y="4738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8" name="Line 12"/>
          <p:cNvSpPr>
            <a:spLocks noChangeShapeType="1"/>
          </p:cNvSpPr>
          <p:nvPr/>
        </p:nvSpPr>
        <p:spPr bwMode="auto">
          <a:xfrm>
            <a:off x="4648200" y="2071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89" name="Line 13"/>
          <p:cNvSpPr>
            <a:spLocks noChangeShapeType="1"/>
          </p:cNvSpPr>
          <p:nvPr/>
        </p:nvSpPr>
        <p:spPr bwMode="auto">
          <a:xfrm>
            <a:off x="5486400" y="2071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0" name="Line 14"/>
          <p:cNvSpPr>
            <a:spLocks noChangeShapeType="1"/>
          </p:cNvSpPr>
          <p:nvPr/>
        </p:nvSpPr>
        <p:spPr bwMode="auto">
          <a:xfrm>
            <a:off x="5715000" y="35190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1" name="Line 15"/>
          <p:cNvSpPr>
            <a:spLocks noChangeShapeType="1"/>
          </p:cNvSpPr>
          <p:nvPr/>
        </p:nvSpPr>
        <p:spPr bwMode="auto">
          <a:xfrm>
            <a:off x="6553200" y="35190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2" name="Line 16"/>
          <p:cNvSpPr>
            <a:spLocks noChangeShapeType="1"/>
          </p:cNvSpPr>
          <p:nvPr/>
        </p:nvSpPr>
        <p:spPr bwMode="auto">
          <a:xfrm>
            <a:off x="2819400" y="2071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3" name="Line 17"/>
          <p:cNvSpPr>
            <a:spLocks noChangeShapeType="1"/>
          </p:cNvSpPr>
          <p:nvPr/>
        </p:nvSpPr>
        <p:spPr bwMode="auto">
          <a:xfrm>
            <a:off x="3733800" y="20712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4" name="Line 18"/>
          <p:cNvSpPr>
            <a:spLocks noChangeShapeType="1"/>
          </p:cNvSpPr>
          <p:nvPr/>
        </p:nvSpPr>
        <p:spPr bwMode="auto">
          <a:xfrm>
            <a:off x="4876800" y="3519055"/>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6995" name="Line 19"/>
          <p:cNvSpPr>
            <a:spLocks noChangeShapeType="1"/>
          </p:cNvSpPr>
          <p:nvPr/>
        </p:nvSpPr>
        <p:spPr bwMode="auto">
          <a:xfrm flipV="1">
            <a:off x="6019800" y="2071255"/>
            <a:ext cx="0" cy="31242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2217738" y="4267200"/>
            <a:ext cx="6164262" cy="1470025"/>
          </a:xfrm>
        </p:spPr>
        <p:txBody>
          <a:bodyPr/>
          <a:lstStyle/>
          <a:p>
            <a:r>
              <a:rPr lang="en-US" sz="5400"/>
              <a:t>Catalyst</a:t>
            </a:r>
          </a:p>
        </p:txBody>
      </p:sp>
      <p:sp>
        <p:nvSpPr>
          <p:cNvPr id="160771" name="Rectangle 3"/>
          <p:cNvSpPr>
            <a:spLocks noGrp="1" noChangeArrowheads="1"/>
          </p:cNvSpPr>
          <p:nvPr>
            <p:ph type="subTitle" idx="1"/>
          </p:nvPr>
        </p:nvSpPr>
        <p:spPr>
          <a:xfrm>
            <a:off x="1973263" y="1143000"/>
            <a:ext cx="6637337" cy="2590800"/>
          </a:xfrm>
        </p:spPr>
        <p:txBody>
          <a:bodyPr/>
          <a:lstStyle/>
          <a:p>
            <a:pPr>
              <a:lnSpc>
                <a:spcPct val="90000"/>
              </a:lnSpc>
            </a:pPr>
            <a:r>
              <a:rPr lang="en-US" sz="4400"/>
              <a:t>Substance that increases the rate of a chemical reaction without itself being consumed.</a:t>
            </a:r>
            <a:endParaRPr lang="en-US" sz="44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subTitle" idx="1"/>
          </p:nvPr>
        </p:nvSpPr>
        <p:spPr>
          <a:xfrm>
            <a:off x="1956955" y="249382"/>
            <a:ext cx="7239000" cy="914400"/>
          </a:xfrm>
        </p:spPr>
        <p:txBody>
          <a:bodyPr>
            <a:normAutofit fontScale="92500"/>
          </a:bodyPr>
          <a:lstStyle/>
          <a:p>
            <a:pPr marL="609600" indent="-609600">
              <a:buClr>
                <a:schemeClr val="tx1"/>
              </a:buClr>
            </a:pPr>
            <a:r>
              <a:rPr lang="en-US" sz="4000" dirty="0">
                <a:sym typeface="Symbol" pitchFamily="18" charset="2"/>
              </a:rPr>
              <a:t>Activation energy of reverse </a:t>
            </a:r>
            <a:r>
              <a:rPr lang="en-US" sz="4000" dirty="0" err="1">
                <a:sym typeface="Symbol" pitchFamily="18" charset="2"/>
              </a:rPr>
              <a:t>rxn</a:t>
            </a:r>
            <a:endParaRPr lang="en-US" sz="4000" dirty="0">
              <a:sym typeface="Symbol" pitchFamily="18" charset="2"/>
            </a:endParaRPr>
          </a:p>
        </p:txBody>
      </p:sp>
      <p:sp>
        <p:nvSpPr>
          <p:cNvPr id="128003" name="Line 3"/>
          <p:cNvSpPr>
            <a:spLocks noChangeShapeType="1"/>
          </p:cNvSpPr>
          <p:nvPr/>
        </p:nvSpPr>
        <p:spPr bwMode="auto">
          <a:xfrm flipV="1">
            <a:off x="2514600" y="1659082"/>
            <a:ext cx="0" cy="3048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04" name="Line 4"/>
          <p:cNvSpPr>
            <a:spLocks noChangeShapeType="1"/>
          </p:cNvSpPr>
          <p:nvPr/>
        </p:nvSpPr>
        <p:spPr bwMode="auto">
          <a:xfrm>
            <a:off x="2514600" y="4707082"/>
            <a:ext cx="60198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05" name="Freeform 5"/>
          <p:cNvSpPr>
            <a:spLocks/>
          </p:cNvSpPr>
          <p:nvPr/>
        </p:nvSpPr>
        <p:spPr bwMode="auto">
          <a:xfrm>
            <a:off x="2895600" y="1557482"/>
            <a:ext cx="5257800" cy="2755900"/>
          </a:xfrm>
          <a:custGeom>
            <a:avLst/>
            <a:gdLst>
              <a:gd name="T0" fmla="*/ 0 w 3312"/>
              <a:gd name="T1" fmla="*/ 1648 h 1736"/>
              <a:gd name="T2" fmla="*/ 576 w 3312"/>
              <a:gd name="T3" fmla="*/ 1600 h 1736"/>
              <a:gd name="T4" fmla="*/ 1104 w 3312"/>
              <a:gd name="T5" fmla="*/ 832 h 1736"/>
              <a:gd name="T6" fmla="*/ 1536 w 3312"/>
              <a:gd name="T7" fmla="*/ 160 h 1736"/>
              <a:gd name="T8" fmla="*/ 1920 w 3312"/>
              <a:gd name="T9" fmla="*/ 16 h 1736"/>
              <a:gd name="T10" fmla="*/ 2064 w 3312"/>
              <a:gd name="T11" fmla="*/ 64 h 1736"/>
              <a:gd name="T12" fmla="*/ 2256 w 3312"/>
              <a:gd name="T13" fmla="*/ 256 h 1736"/>
              <a:gd name="T14" fmla="*/ 2400 w 3312"/>
              <a:gd name="T15" fmla="*/ 640 h 1736"/>
              <a:gd name="T16" fmla="*/ 2688 w 3312"/>
              <a:gd name="T17" fmla="*/ 880 h 1736"/>
              <a:gd name="T18" fmla="*/ 3120 w 3312"/>
              <a:gd name="T19" fmla="*/ 928 h 1736"/>
              <a:gd name="T20" fmla="*/ 3312 w 3312"/>
              <a:gd name="T21" fmla="*/ 928 h 1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12" h="1736">
                <a:moveTo>
                  <a:pt x="0" y="1648"/>
                </a:moveTo>
                <a:cubicBezTo>
                  <a:pt x="196" y="1692"/>
                  <a:pt x="392" y="1736"/>
                  <a:pt x="576" y="1600"/>
                </a:cubicBezTo>
                <a:cubicBezTo>
                  <a:pt x="760" y="1464"/>
                  <a:pt x="944" y="1072"/>
                  <a:pt x="1104" y="832"/>
                </a:cubicBezTo>
                <a:cubicBezTo>
                  <a:pt x="1264" y="592"/>
                  <a:pt x="1400" y="296"/>
                  <a:pt x="1536" y="160"/>
                </a:cubicBezTo>
                <a:cubicBezTo>
                  <a:pt x="1672" y="24"/>
                  <a:pt x="1832" y="32"/>
                  <a:pt x="1920" y="16"/>
                </a:cubicBezTo>
                <a:cubicBezTo>
                  <a:pt x="2008" y="0"/>
                  <a:pt x="2008" y="24"/>
                  <a:pt x="2064" y="64"/>
                </a:cubicBezTo>
                <a:cubicBezTo>
                  <a:pt x="2120" y="104"/>
                  <a:pt x="2200" y="160"/>
                  <a:pt x="2256" y="256"/>
                </a:cubicBezTo>
                <a:cubicBezTo>
                  <a:pt x="2312" y="352"/>
                  <a:pt x="2328" y="536"/>
                  <a:pt x="2400" y="640"/>
                </a:cubicBezTo>
                <a:cubicBezTo>
                  <a:pt x="2472" y="744"/>
                  <a:pt x="2568" y="832"/>
                  <a:pt x="2688" y="880"/>
                </a:cubicBezTo>
                <a:cubicBezTo>
                  <a:pt x="2808" y="928"/>
                  <a:pt x="3016" y="920"/>
                  <a:pt x="3120" y="928"/>
                </a:cubicBezTo>
                <a:cubicBezTo>
                  <a:pt x="3224" y="936"/>
                  <a:pt x="3268" y="932"/>
                  <a:pt x="3312" y="928"/>
                </a:cubicBezTo>
              </a:path>
            </a:pathLst>
          </a:custGeom>
          <a:noFill/>
          <a:ln w="5080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06" name="Text Box 6"/>
          <p:cNvSpPr txBox="1">
            <a:spLocks noChangeArrowheads="1"/>
          </p:cNvSpPr>
          <p:nvPr/>
        </p:nvSpPr>
        <p:spPr bwMode="auto">
          <a:xfrm>
            <a:off x="2651125" y="4818207"/>
            <a:ext cx="513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Identify the arrow</a:t>
            </a:r>
          </a:p>
        </p:txBody>
      </p:sp>
      <p:sp>
        <p:nvSpPr>
          <p:cNvPr id="128007" name="Line 7"/>
          <p:cNvSpPr>
            <a:spLocks noChangeShapeType="1"/>
          </p:cNvSpPr>
          <p:nvPr/>
        </p:nvSpPr>
        <p:spPr bwMode="auto">
          <a:xfrm>
            <a:off x="3886200" y="4249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08" name="Line 8"/>
          <p:cNvSpPr>
            <a:spLocks noChangeShapeType="1"/>
          </p:cNvSpPr>
          <p:nvPr/>
        </p:nvSpPr>
        <p:spPr bwMode="auto">
          <a:xfrm>
            <a:off x="4724400" y="4249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09" name="Line 9"/>
          <p:cNvSpPr>
            <a:spLocks noChangeShapeType="1"/>
          </p:cNvSpPr>
          <p:nvPr/>
        </p:nvSpPr>
        <p:spPr bwMode="auto">
          <a:xfrm>
            <a:off x="5562600" y="4249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0" name="Line 10"/>
          <p:cNvSpPr>
            <a:spLocks noChangeShapeType="1"/>
          </p:cNvSpPr>
          <p:nvPr/>
        </p:nvSpPr>
        <p:spPr bwMode="auto">
          <a:xfrm>
            <a:off x="7315200" y="4249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1" name="Line 11"/>
          <p:cNvSpPr>
            <a:spLocks noChangeShapeType="1"/>
          </p:cNvSpPr>
          <p:nvPr/>
        </p:nvSpPr>
        <p:spPr bwMode="auto">
          <a:xfrm>
            <a:off x="6400800" y="4249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2" name="Line 12"/>
          <p:cNvSpPr>
            <a:spLocks noChangeShapeType="1"/>
          </p:cNvSpPr>
          <p:nvPr/>
        </p:nvSpPr>
        <p:spPr bwMode="auto">
          <a:xfrm>
            <a:off x="4495800" y="1582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3" name="Line 13"/>
          <p:cNvSpPr>
            <a:spLocks noChangeShapeType="1"/>
          </p:cNvSpPr>
          <p:nvPr/>
        </p:nvSpPr>
        <p:spPr bwMode="auto">
          <a:xfrm>
            <a:off x="5334000" y="1582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4" name="Line 14"/>
          <p:cNvSpPr>
            <a:spLocks noChangeShapeType="1"/>
          </p:cNvSpPr>
          <p:nvPr/>
        </p:nvSpPr>
        <p:spPr bwMode="auto">
          <a:xfrm>
            <a:off x="5562600" y="30306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5" name="Line 15"/>
          <p:cNvSpPr>
            <a:spLocks noChangeShapeType="1"/>
          </p:cNvSpPr>
          <p:nvPr/>
        </p:nvSpPr>
        <p:spPr bwMode="auto">
          <a:xfrm>
            <a:off x="6400800" y="30306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6" name="Line 16"/>
          <p:cNvSpPr>
            <a:spLocks noChangeShapeType="1"/>
          </p:cNvSpPr>
          <p:nvPr/>
        </p:nvSpPr>
        <p:spPr bwMode="auto">
          <a:xfrm>
            <a:off x="2667000" y="1582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7" name="Line 17"/>
          <p:cNvSpPr>
            <a:spLocks noChangeShapeType="1"/>
          </p:cNvSpPr>
          <p:nvPr/>
        </p:nvSpPr>
        <p:spPr bwMode="auto">
          <a:xfrm>
            <a:off x="3581400" y="15828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8" name="Line 18"/>
          <p:cNvSpPr>
            <a:spLocks noChangeShapeType="1"/>
          </p:cNvSpPr>
          <p:nvPr/>
        </p:nvSpPr>
        <p:spPr bwMode="auto">
          <a:xfrm>
            <a:off x="4724400" y="3030682"/>
            <a:ext cx="685800" cy="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8019" name="Line 19"/>
          <p:cNvSpPr>
            <a:spLocks noChangeShapeType="1"/>
          </p:cNvSpPr>
          <p:nvPr/>
        </p:nvSpPr>
        <p:spPr bwMode="auto">
          <a:xfrm flipV="1">
            <a:off x="5791200" y="1582882"/>
            <a:ext cx="0" cy="14478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19200" y="304800"/>
            <a:ext cx="7772400" cy="3595688"/>
          </a:xfrm>
        </p:spPr>
        <p:txBody>
          <a:bodyPr/>
          <a:lstStyle/>
          <a:p>
            <a:r>
              <a:rPr lang="en-US" dirty="0">
                <a:latin typeface="Palatino-Roman" charset="0"/>
              </a:rPr>
              <a:t>Entropy is a measure of the randomness or disorder of a system. A system with greater disorder has greater entropy. </a:t>
            </a:r>
          </a:p>
        </p:txBody>
      </p:sp>
      <p:sp>
        <p:nvSpPr>
          <p:cNvPr id="5" name="Date Placeholder 3"/>
          <p:cNvSpPr>
            <a:spLocks noGrp="1"/>
          </p:cNvSpPr>
          <p:nvPr>
            <p:ph type="dt" sz="half" idx="10"/>
          </p:nvPr>
        </p:nvSpPr>
        <p:spPr/>
        <p:txBody>
          <a:bodyPr/>
          <a:lstStyle/>
          <a:p>
            <a:r>
              <a:rPr lang="en-US"/>
              <a:t>J Deutsch 2003</a:t>
            </a:r>
          </a:p>
        </p:txBody>
      </p:sp>
      <p:sp>
        <p:nvSpPr>
          <p:cNvPr id="6" name="Slide Number Placeholder 5"/>
          <p:cNvSpPr>
            <a:spLocks noGrp="1"/>
          </p:cNvSpPr>
          <p:nvPr>
            <p:ph type="sldNum" sz="quarter" idx="12"/>
          </p:nvPr>
        </p:nvSpPr>
        <p:spPr/>
        <p:txBody>
          <a:bodyPr/>
          <a:lstStyle/>
          <a:p>
            <a:fld id="{5D3FA64A-AA71-4571-B9DB-FFAD2B102880}" type="slidenum">
              <a:rPr lang="en-US"/>
              <a:pPr/>
              <a:t>61</a:t>
            </a:fld>
            <a:endParaRPr lang="en-US"/>
          </a:p>
        </p:txBody>
      </p:sp>
      <p:graphicFrame>
        <p:nvGraphicFramePr>
          <p:cNvPr id="12291" name="Object 3"/>
          <p:cNvGraphicFramePr>
            <a:graphicFrameLocks noChangeAspect="1"/>
          </p:cNvGraphicFramePr>
          <p:nvPr/>
        </p:nvGraphicFramePr>
        <p:xfrm>
          <a:off x="2709863" y="3957638"/>
          <a:ext cx="4962525" cy="1828800"/>
        </p:xfrm>
        <a:graphic>
          <a:graphicData uri="http://schemas.openxmlformats.org/presentationml/2006/ole">
            <mc:AlternateContent xmlns:mc="http://schemas.openxmlformats.org/markup-compatibility/2006">
              <mc:Choice xmlns:v="urn:schemas-microsoft-com:vml" Requires="v">
                <p:oleObj spid="_x0000_s12313" name="Bitmap Image" r:id="rId3" imgW="4963218" imgH="1828571" progId="Paint.Picture">
                  <p:embed/>
                </p:oleObj>
              </mc:Choice>
              <mc:Fallback>
                <p:oleObj name="Bitmap Image" r:id="rId3" imgW="4963218" imgH="1828571" progId="Paint.Picture">
                  <p:embed/>
                  <p:pic>
                    <p:nvPicPr>
                      <p:cNvPr id="0" name="Object 3"/>
                      <p:cNvPicPr>
                        <a:picLocks noChangeAspect="1" noChangeArrowheads="1"/>
                      </p:cNvPicPr>
                      <p:nvPr/>
                    </p:nvPicPr>
                    <p:blipFill>
                      <a:blip r:embed="rId4">
                        <a:clrChange>
                          <a:clrFrom>
                            <a:srgbClr val="00FFFF"/>
                          </a:clrFrom>
                          <a:clrTo>
                            <a:srgbClr val="00FFFF">
                              <a:alpha val="0"/>
                            </a:srgbClr>
                          </a:clrTo>
                        </a:clrChange>
                        <a:extLst>
                          <a:ext uri="{28A0092B-C50C-407E-A947-70E740481C1C}">
                            <a14:useLocalDpi xmlns:a14="http://schemas.microsoft.com/office/drawing/2010/main" val="0"/>
                          </a:ext>
                        </a:extLst>
                      </a:blip>
                      <a:srcRect/>
                      <a:stretch>
                        <a:fillRect/>
                      </a:stretch>
                    </p:blipFill>
                    <p:spPr bwMode="auto">
                      <a:xfrm>
                        <a:off x="2709863" y="3957638"/>
                        <a:ext cx="496252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Text Box 4"/>
          <p:cNvSpPr txBox="1">
            <a:spLocks noChangeArrowheads="1"/>
          </p:cNvSpPr>
          <p:nvPr/>
        </p:nvSpPr>
        <p:spPr bwMode="auto">
          <a:xfrm>
            <a:off x="1857375" y="5843588"/>
            <a:ext cx="6586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Solids have low entropy, gases have high entropy</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Entropy increases when</a:t>
            </a:r>
          </a:p>
        </p:txBody>
      </p:sp>
      <p:sp>
        <p:nvSpPr>
          <p:cNvPr id="22531" name="Rectangle 3"/>
          <p:cNvSpPr>
            <a:spLocks noGrp="1" noChangeArrowheads="1"/>
          </p:cNvSpPr>
          <p:nvPr>
            <p:ph idx="1"/>
          </p:nvPr>
        </p:nvSpPr>
        <p:spPr/>
        <p:txBody>
          <a:bodyPr/>
          <a:lstStyle/>
          <a:p>
            <a:r>
              <a:rPr lang="en-US" dirty="0"/>
              <a:t>A phase change makes it more disorganized</a:t>
            </a:r>
          </a:p>
          <a:p>
            <a:r>
              <a:rPr lang="en-US" dirty="0"/>
              <a:t>More moles of gas are </a:t>
            </a:r>
            <a:r>
              <a:rPr lang="en-US" dirty="0" smtClean="0"/>
              <a:t>produced</a:t>
            </a:r>
          </a:p>
          <a:p>
            <a:r>
              <a:rPr lang="en-US" dirty="0" smtClean="0"/>
              <a:t>Higher temperature = more motion= more </a:t>
            </a:r>
            <a:r>
              <a:rPr lang="en-US" dirty="0" err="1" smtClean="0"/>
              <a:t>dissorder</a:t>
            </a:r>
            <a:endParaRPr lang="en-US" dirty="0" smtClean="0"/>
          </a:p>
          <a:p>
            <a:pPr marL="137160" indent="0">
              <a:buNone/>
            </a:pPr>
            <a:endParaRPr lang="en-US" dirty="0"/>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A19B1673-9C8A-49D6-A3C9-2308F5B35CBA}" type="slidenum">
              <a:rPr lang="en-US"/>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93800" y="304800"/>
            <a:ext cx="7797800" cy="2168525"/>
          </a:xfrm>
        </p:spPr>
        <p:txBody>
          <a:bodyPr/>
          <a:lstStyle/>
          <a:p>
            <a:r>
              <a:rPr lang="en-US"/>
              <a:t>Reactions that depend on temperature – when entropy and enthalpy don’t agree.</a:t>
            </a:r>
          </a:p>
        </p:txBody>
      </p:sp>
      <p:sp>
        <p:nvSpPr>
          <p:cNvPr id="23555" name="Rectangle 3"/>
          <p:cNvSpPr>
            <a:spLocks noGrp="1" noChangeArrowheads="1"/>
          </p:cNvSpPr>
          <p:nvPr>
            <p:ph idx="1"/>
          </p:nvPr>
        </p:nvSpPr>
        <p:spPr>
          <a:xfrm>
            <a:off x="1155700" y="2411413"/>
            <a:ext cx="7772400" cy="2884487"/>
          </a:xfrm>
        </p:spPr>
        <p:txBody>
          <a:bodyPr/>
          <a:lstStyle/>
          <a:p>
            <a:r>
              <a:rPr lang="en-US"/>
              <a:t>Exothermic </a:t>
            </a:r>
            <a:r>
              <a:rPr lang="en-US" b="1">
                <a:solidFill>
                  <a:srgbClr val="FFFF00"/>
                </a:solidFill>
                <a:sym typeface="Wingdings" pitchFamily="2" charset="2"/>
              </a:rPr>
              <a:t></a:t>
            </a:r>
            <a:r>
              <a:rPr lang="en-US"/>
              <a:t> and Decrease Entropy </a:t>
            </a:r>
            <a:r>
              <a:rPr lang="en-US" b="1">
                <a:solidFill>
                  <a:srgbClr val="FFFF00"/>
                </a:solidFill>
                <a:sym typeface="Wingdings" pitchFamily="2" charset="2"/>
              </a:rPr>
              <a:t></a:t>
            </a:r>
            <a:endParaRPr lang="en-US" b="1">
              <a:solidFill>
                <a:srgbClr val="FFFF00"/>
              </a:solidFill>
            </a:endParaRPr>
          </a:p>
          <a:p>
            <a:pPr lvl="1">
              <a:buFontTx/>
              <a:buNone/>
            </a:pPr>
            <a:r>
              <a:rPr lang="en-US"/>
              <a:t>H</a:t>
            </a:r>
            <a:r>
              <a:rPr lang="en-US" baseline="-25000"/>
              <a:t>2</a:t>
            </a:r>
            <a:r>
              <a:rPr lang="en-US"/>
              <a:t>O(l)	        H</a:t>
            </a:r>
            <a:r>
              <a:rPr lang="en-US" baseline="-25000"/>
              <a:t>2</a:t>
            </a:r>
            <a:r>
              <a:rPr lang="en-US"/>
              <a:t>O(s) + energy</a:t>
            </a:r>
          </a:p>
          <a:p>
            <a:pPr lvl="2">
              <a:buFontTx/>
              <a:buNone/>
            </a:pPr>
            <a:endParaRPr lang="en-US"/>
          </a:p>
          <a:p>
            <a:r>
              <a:rPr lang="en-US"/>
              <a:t>Endothermic </a:t>
            </a:r>
            <a:r>
              <a:rPr lang="en-US" b="1">
                <a:solidFill>
                  <a:srgbClr val="FFFF00"/>
                </a:solidFill>
                <a:sym typeface="Wingdings" pitchFamily="2" charset="2"/>
              </a:rPr>
              <a:t></a:t>
            </a:r>
            <a:r>
              <a:rPr lang="en-US"/>
              <a:t> and Increase Entropy </a:t>
            </a:r>
            <a:r>
              <a:rPr lang="en-US" b="1">
                <a:solidFill>
                  <a:srgbClr val="FFFF00"/>
                </a:solidFill>
                <a:sym typeface="Wingdings" pitchFamily="2" charset="2"/>
              </a:rPr>
              <a:t></a:t>
            </a:r>
            <a:endParaRPr lang="en-US" b="1">
              <a:solidFill>
                <a:srgbClr val="FFFF00"/>
              </a:solidFill>
            </a:endParaRPr>
          </a:p>
          <a:p>
            <a:pPr lvl="1">
              <a:buFontTx/>
              <a:buNone/>
            </a:pPr>
            <a:r>
              <a:rPr lang="en-US"/>
              <a:t>H</a:t>
            </a:r>
            <a:r>
              <a:rPr lang="en-US" baseline="-25000"/>
              <a:t>2</a:t>
            </a:r>
            <a:r>
              <a:rPr lang="en-US"/>
              <a:t>O(s) + energy          H</a:t>
            </a:r>
            <a:r>
              <a:rPr lang="en-US" baseline="-25000"/>
              <a:t>2</a:t>
            </a:r>
            <a:r>
              <a:rPr lang="en-US"/>
              <a:t>O(l)</a:t>
            </a:r>
          </a:p>
          <a:p>
            <a:pPr lvl="2">
              <a:buFontTx/>
              <a:buNone/>
            </a:pPr>
            <a:endParaRPr lang="en-US"/>
          </a:p>
        </p:txBody>
      </p:sp>
      <p:sp>
        <p:nvSpPr>
          <p:cNvPr id="7" name="Date Placeholder 3"/>
          <p:cNvSpPr>
            <a:spLocks noGrp="1"/>
          </p:cNvSpPr>
          <p:nvPr>
            <p:ph type="dt" sz="half" idx="10"/>
          </p:nvPr>
        </p:nvSpPr>
        <p:spPr/>
        <p:txBody>
          <a:bodyPr/>
          <a:lstStyle/>
          <a:p>
            <a:r>
              <a:rPr lang="en-US"/>
              <a:t>J Deutsch 2003</a:t>
            </a:r>
          </a:p>
        </p:txBody>
      </p:sp>
      <p:sp>
        <p:nvSpPr>
          <p:cNvPr id="8" name="Slide Number Placeholder 5"/>
          <p:cNvSpPr>
            <a:spLocks noGrp="1"/>
          </p:cNvSpPr>
          <p:nvPr>
            <p:ph type="sldNum" sz="quarter" idx="12"/>
          </p:nvPr>
        </p:nvSpPr>
        <p:spPr/>
        <p:txBody>
          <a:bodyPr/>
          <a:lstStyle/>
          <a:p>
            <a:fld id="{EA4CB151-928D-4302-8FAD-CDAE22D46571}" type="slidenum">
              <a:rPr lang="en-US"/>
              <a:pPr/>
              <a:t>63</a:t>
            </a:fld>
            <a:endParaRPr lang="en-US"/>
          </a:p>
        </p:txBody>
      </p:sp>
      <p:sp>
        <p:nvSpPr>
          <p:cNvPr id="23556" name="Line 4"/>
          <p:cNvSpPr>
            <a:spLocks noChangeShapeType="1"/>
          </p:cNvSpPr>
          <p:nvPr/>
        </p:nvSpPr>
        <p:spPr bwMode="auto">
          <a:xfrm>
            <a:off x="4216400" y="4773613"/>
            <a:ext cx="528638"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7" name="Line 5"/>
          <p:cNvSpPr>
            <a:spLocks noChangeShapeType="1"/>
          </p:cNvSpPr>
          <p:nvPr/>
        </p:nvSpPr>
        <p:spPr bwMode="auto">
          <a:xfrm>
            <a:off x="2901950" y="3236913"/>
            <a:ext cx="528638"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3558" name="Text Box 6"/>
          <p:cNvSpPr txBox="1">
            <a:spLocks noChangeArrowheads="1"/>
          </p:cNvSpPr>
          <p:nvPr/>
        </p:nvSpPr>
        <p:spPr bwMode="auto">
          <a:xfrm>
            <a:off x="1657350" y="5243513"/>
            <a:ext cx="68865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Changing phase depends on temperature because entropy and enthalpy can’t agree if the reaction should proceed or not.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304800"/>
            <a:ext cx="7772400" cy="3348038"/>
          </a:xfrm>
        </p:spPr>
        <p:txBody>
          <a:bodyPr/>
          <a:lstStyle/>
          <a:p>
            <a:r>
              <a:rPr lang="en-US" dirty="0">
                <a:latin typeface="Palatino-Roman" charset="0"/>
              </a:rPr>
              <a:t>Systems in nature tend to undergo changes toward lower energy and higher entropy</a:t>
            </a:r>
            <a:r>
              <a:rPr lang="en-US" dirty="0" smtClean="0">
                <a:latin typeface="Palatino-Roman" charset="0"/>
              </a:rPr>
              <a:t>.</a:t>
            </a:r>
            <a:endParaRPr lang="en-US" dirty="0">
              <a:latin typeface="Palatino-Roman" charset="0"/>
            </a:endParaRPr>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04FE0C2B-2D44-48AB-8BC6-166E3653B72A}" type="slidenum">
              <a:rPr lang="en-US"/>
              <a:pPr/>
              <a:t>64</a:t>
            </a:fld>
            <a:endParaRPr lang="en-US"/>
          </a:p>
        </p:txBody>
      </p:sp>
      <p:sp>
        <p:nvSpPr>
          <p:cNvPr id="13315" name="Text Box 3"/>
          <p:cNvSpPr txBox="1">
            <a:spLocks noChangeArrowheads="1"/>
          </p:cNvSpPr>
          <p:nvPr/>
        </p:nvSpPr>
        <p:spPr bwMode="auto">
          <a:xfrm>
            <a:off x="1414463" y="3571875"/>
            <a:ext cx="7458075" cy="277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A reaction which is exothermic and increases entropy will always occur spontaneously. </a:t>
            </a:r>
            <a:r>
              <a:rPr lang="en-US" sz="3200" b="1">
                <a:solidFill>
                  <a:srgbClr val="FFFF00"/>
                </a:solidFill>
                <a:sym typeface="Wingdings" pitchFamily="2" charset="2"/>
              </a:rPr>
              <a:t></a:t>
            </a:r>
            <a:endParaRPr lang="en-US" sz="3200"/>
          </a:p>
          <a:p>
            <a:pPr>
              <a:spcBef>
                <a:spcPct val="50000"/>
              </a:spcBef>
            </a:pPr>
            <a:r>
              <a:rPr lang="en-US" sz="3200"/>
              <a:t>A reaction that is endothermic and decreases entropy will never occur spontaneously. </a:t>
            </a:r>
            <a:r>
              <a:rPr lang="en-US" sz="3200" b="1">
                <a:solidFill>
                  <a:srgbClr val="FFFF00"/>
                </a:solidFill>
                <a:sym typeface="Wingdings" pitchFamily="2" charset="2"/>
              </a:rPr>
              <a: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61060" y="3652157"/>
            <a:ext cx="8229600" cy="1447800"/>
          </a:xfrm>
        </p:spPr>
        <p:txBody>
          <a:bodyPr>
            <a:normAutofit fontScale="90000"/>
          </a:bodyPr>
          <a:lstStyle/>
          <a:p>
            <a:r>
              <a:rPr lang="en-US" dirty="0">
                <a:sym typeface="Symbol" pitchFamily="18" charset="2"/>
              </a:rPr>
              <a:t>Nature is lazy &amp; disorganized.</a:t>
            </a:r>
          </a:p>
        </p:txBody>
      </p:sp>
      <p:sp>
        <p:nvSpPr>
          <p:cNvPr id="111619" name="Rectangle 3"/>
          <p:cNvSpPr>
            <a:spLocks noGrp="1" noChangeArrowheads="1"/>
          </p:cNvSpPr>
          <p:nvPr>
            <p:ph type="subTitle" idx="1"/>
          </p:nvPr>
        </p:nvSpPr>
        <p:spPr>
          <a:xfrm>
            <a:off x="158832" y="809501"/>
            <a:ext cx="8610600" cy="2438400"/>
          </a:xfrm>
        </p:spPr>
        <p:txBody>
          <a:bodyPr/>
          <a:lstStyle/>
          <a:p>
            <a:pPr marL="609600" indent="-609600">
              <a:buClr>
                <a:schemeClr val="tx1"/>
              </a:buClr>
            </a:pPr>
            <a:r>
              <a:rPr lang="en-US" sz="4000" dirty="0">
                <a:sym typeface="Symbol" pitchFamily="18" charset="2"/>
              </a:rPr>
              <a:t>Nature favors:</a:t>
            </a:r>
          </a:p>
          <a:p>
            <a:pPr marL="609600" indent="-609600">
              <a:buClr>
                <a:schemeClr val="tx1"/>
              </a:buClr>
            </a:pPr>
            <a:r>
              <a:rPr lang="en-US" sz="4000" dirty="0">
                <a:sym typeface="Symbol" pitchFamily="18" charset="2"/>
              </a:rPr>
              <a:t>Negative value for H:  Net loss</a:t>
            </a:r>
          </a:p>
          <a:p>
            <a:pPr marL="609600" indent="-609600">
              <a:buClr>
                <a:schemeClr val="tx1"/>
              </a:buClr>
            </a:pPr>
            <a:r>
              <a:rPr lang="en-US" sz="4000" dirty="0">
                <a:sym typeface="Symbol" pitchFamily="18" charset="2"/>
              </a:rPr>
              <a:t>Positive value for S:  Net gain</a:t>
            </a:r>
          </a:p>
          <a:p>
            <a:pPr marL="609600" indent="-609600">
              <a:buClr>
                <a:schemeClr val="tx1"/>
              </a:buClr>
            </a:pPr>
            <a:endParaRPr lang="en-US" sz="4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6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6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1925638" y="3962400"/>
            <a:ext cx="6608762" cy="1447800"/>
          </a:xfrm>
        </p:spPr>
        <p:txBody>
          <a:bodyPr>
            <a:normAutofit fontScale="90000"/>
          </a:bodyPr>
          <a:lstStyle/>
          <a:p>
            <a:r>
              <a:rPr lang="en-US">
                <a:sym typeface="Symbol" pitchFamily="18" charset="2"/>
              </a:rPr>
              <a:t>Which phase has the greatest entropy?</a:t>
            </a:r>
          </a:p>
        </p:txBody>
      </p:sp>
      <p:sp>
        <p:nvSpPr>
          <p:cNvPr id="104451" name="Rectangle 3"/>
          <p:cNvSpPr>
            <a:spLocks noGrp="1" noChangeArrowheads="1"/>
          </p:cNvSpPr>
          <p:nvPr>
            <p:ph type="subTitle" idx="1"/>
          </p:nvPr>
        </p:nvSpPr>
        <p:spPr>
          <a:xfrm>
            <a:off x="1958975" y="1219200"/>
            <a:ext cx="6880225" cy="2057400"/>
          </a:xfrm>
        </p:spPr>
        <p:txBody>
          <a:bodyPr>
            <a:normAutofit fontScale="92500" lnSpcReduction="20000"/>
          </a:bodyPr>
          <a:lstStyle/>
          <a:p>
            <a:pPr marL="609600" indent="-609600">
              <a:lnSpc>
                <a:spcPct val="90000"/>
              </a:lnSpc>
              <a:buClr>
                <a:schemeClr val="tx1"/>
              </a:buClr>
            </a:pPr>
            <a:r>
              <a:rPr lang="en-US" sz="4400">
                <a:sym typeface="Symbol" pitchFamily="18" charset="2"/>
              </a:rPr>
              <a:t>Gas phase – the molecules have more ways of moving &amp; more places to be!</a:t>
            </a:r>
            <a:endParaRPr lang="en-US" sz="4400" baseline="-25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2300288" y="3962400"/>
            <a:ext cx="6234112" cy="1447800"/>
          </a:xfrm>
        </p:spPr>
        <p:txBody>
          <a:bodyPr>
            <a:normAutofit fontScale="90000"/>
          </a:bodyPr>
          <a:lstStyle/>
          <a:p>
            <a:r>
              <a:rPr lang="en-US">
                <a:sym typeface="Symbol" pitchFamily="18" charset="2"/>
              </a:rPr>
              <a:t>Which phase has the greatest entropy?</a:t>
            </a:r>
          </a:p>
        </p:txBody>
      </p:sp>
      <p:sp>
        <p:nvSpPr>
          <p:cNvPr id="105475" name="Rectangle 3"/>
          <p:cNvSpPr>
            <a:spLocks noGrp="1" noChangeArrowheads="1"/>
          </p:cNvSpPr>
          <p:nvPr>
            <p:ph type="subTitle" idx="1"/>
          </p:nvPr>
        </p:nvSpPr>
        <p:spPr>
          <a:xfrm>
            <a:off x="2222500" y="1219200"/>
            <a:ext cx="6616700" cy="2057400"/>
          </a:xfrm>
        </p:spPr>
        <p:txBody>
          <a:bodyPr/>
          <a:lstStyle/>
          <a:p>
            <a:pPr marL="609600" indent="-609600">
              <a:buClr>
                <a:schemeClr val="tx1"/>
              </a:buClr>
            </a:pPr>
            <a:r>
              <a:rPr lang="en-US" sz="4400">
                <a:sym typeface="Symbol" pitchFamily="18" charset="2"/>
              </a:rPr>
              <a:t>S</a:t>
            </a:r>
            <a:r>
              <a:rPr lang="en-US" sz="4400" baseline="-25000">
                <a:sym typeface="Symbol" pitchFamily="18" charset="2"/>
              </a:rPr>
              <a:t>gas</a:t>
            </a:r>
            <a:r>
              <a:rPr lang="en-US" sz="4400">
                <a:sym typeface="Symbol" pitchFamily="18" charset="2"/>
              </a:rPr>
              <a:t> &gt;&gt; S</a:t>
            </a:r>
            <a:r>
              <a:rPr lang="en-US" sz="4400" baseline="-25000">
                <a:sym typeface="Symbol" pitchFamily="18" charset="2"/>
              </a:rPr>
              <a:t>liquid</a:t>
            </a:r>
            <a:r>
              <a:rPr lang="en-US" sz="4400">
                <a:sym typeface="Symbol" pitchFamily="18" charset="2"/>
              </a:rPr>
              <a:t> &gt; S</a:t>
            </a:r>
            <a:r>
              <a:rPr lang="en-US" sz="4400" baseline="-25000">
                <a:sym typeface="Symbol" pitchFamily="18" charset="2"/>
              </a:rPr>
              <a:t>solid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2782888" y="3962400"/>
            <a:ext cx="5751512" cy="1447800"/>
          </a:xfrm>
        </p:spPr>
        <p:txBody>
          <a:bodyPr>
            <a:normAutofit fontScale="90000"/>
          </a:bodyPr>
          <a:lstStyle/>
          <a:p>
            <a:r>
              <a:rPr lang="en-US">
                <a:sym typeface="Symbol" pitchFamily="18" charset="2"/>
              </a:rPr>
              <a:t>Did the entropy increase or decrease?</a:t>
            </a:r>
          </a:p>
        </p:txBody>
      </p:sp>
      <p:sp>
        <p:nvSpPr>
          <p:cNvPr id="106499" name="Rectangle 3"/>
          <p:cNvSpPr>
            <a:spLocks noGrp="1" noChangeArrowheads="1"/>
          </p:cNvSpPr>
          <p:nvPr>
            <p:ph type="subTitle" idx="1"/>
          </p:nvPr>
        </p:nvSpPr>
        <p:spPr>
          <a:xfrm>
            <a:off x="2135188" y="1219200"/>
            <a:ext cx="6704012" cy="2057400"/>
          </a:xfrm>
        </p:spPr>
        <p:txBody>
          <a:bodyPr/>
          <a:lstStyle/>
          <a:p>
            <a:pPr marL="609600" indent="-609600">
              <a:buClr>
                <a:schemeClr val="tx1"/>
              </a:buClr>
            </a:pPr>
            <a:r>
              <a:rPr lang="en-US" sz="4400">
                <a:sym typeface="Symbol" pitchFamily="18" charset="2"/>
              </a:rPr>
              <a:t>NaCl(s)  Na</a:t>
            </a:r>
            <a:r>
              <a:rPr lang="en-US" sz="4400" baseline="30000">
                <a:sym typeface="Symbol" pitchFamily="18" charset="2"/>
              </a:rPr>
              <a:t>+</a:t>
            </a:r>
            <a:r>
              <a:rPr lang="en-US" sz="4400">
                <a:sym typeface="Symbol" pitchFamily="18" charset="2"/>
              </a:rPr>
              <a:t>(aq) + Cl</a:t>
            </a:r>
            <a:r>
              <a:rPr lang="en-US" sz="4400" baseline="30000">
                <a:sym typeface="Symbol" pitchFamily="18" charset="2"/>
              </a:rPr>
              <a:t>-</a:t>
            </a:r>
            <a:r>
              <a:rPr lang="en-US" sz="4400">
                <a:sym typeface="Symbol" pitchFamily="18" charset="2"/>
              </a:rPr>
              <a:t>(aq)</a:t>
            </a:r>
            <a:endParaRPr lang="en-US" sz="4400" baseline="-25000">
              <a:sym typeface="Symbol" pitchFamily="18" charset="2"/>
            </a:endParaRPr>
          </a:p>
        </p:txBody>
      </p:sp>
      <p:sp>
        <p:nvSpPr>
          <p:cNvPr id="106500" name="Text Box 4"/>
          <p:cNvSpPr txBox="1">
            <a:spLocks noChangeArrowheads="1"/>
          </p:cNvSpPr>
          <p:nvPr/>
        </p:nvSpPr>
        <p:spPr bwMode="auto">
          <a:xfrm>
            <a:off x="3124200" y="2514600"/>
            <a:ext cx="26400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Increase!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2001838" y="3962400"/>
            <a:ext cx="6532562" cy="1447800"/>
          </a:xfrm>
        </p:spPr>
        <p:txBody>
          <a:bodyPr>
            <a:normAutofit fontScale="90000"/>
          </a:bodyPr>
          <a:lstStyle/>
          <a:p>
            <a:r>
              <a:rPr lang="en-US">
                <a:sym typeface="Symbol" pitchFamily="18" charset="2"/>
              </a:rPr>
              <a:t>Did the entropy increase or decrease?</a:t>
            </a:r>
          </a:p>
        </p:txBody>
      </p:sp>
      <p:sp>
        <p:nvSpPr>
          <p:cNvPr id="109571" name="Rectangle 3"/>
          <p:cNvSpPr>
            <a:spLocks noGrp="1" noChangeArrowheads="1"/>
          </p:cNvSpPr>
          <p:nvPr>
            <p:ph type="subTitle" idx="1"/>
          </p:nvPr>
        </p:nvSpPr>
        <p:spPr>
          <a:xfrm>
            <a:off x="2101850" y="1219200"/>
            <a:ext cx="6737350" cy="2057400"/>
          </a:xfrm>
        </p:spPr>
        <p:txBody>
          <a:bodyPr/>
          <a:lstStyle/>
          <a:p>
            <a:pPr marL="609600" indent="-609600">
              <a:buClr>
                <a:schemeClr val="tx1"/>
              </a:buClr>
            </a:pPr>
            <a:r>
              <a:rPr lang="en-US" sz="4400">
                <a:sym typeface="Symbol" pitchFamily="18" charset="2"/>
              </a:rPr>
              <a:t>2H</a:t>
            </a:r>
            <a:r>
              <a:rPr lang="en-US" sz="4400" baseline="-25000">
                <a:sym typeface="Symbol" pitchFamily="18" charset="2"/>
              </a:rPr>
              <a:t>2</a:t>
            </a:r>
            <a:r>
              <a:rPr lang="en-US" sz="4400">
                <a:sym typeface="Symbol" pitchFamily="18" charset="2"/>
              </a:rPr>
              <a:t>O(l)  2H</a:t>
            </a:r>
            <a:r>
              <a:rPr lang="en-US" sz="4400" baseline="-25000">
                <a:sym typeface="Symbol" pitchFamily="18" charset="2"/>
              </a:rPr>
              <a:t>2</a:t>
            </a:r>
            <a:r>
              <a:rPr lang="en-US" sz="4400">
                <a:sym typeface="Symbol" pitchFamily="18" charset="2"/>
              </a:rPr>
              <a:t>(g) + O</a:t>
            </a:r>
            <a:r>
              <a:rPr lang="en-US" sz="4400" baseline="-25000">
                <a:sym typeface="Symbol" pitchFamily="18" charset="2"/>
              </a:rPr>
              <a:t>2</a:t>
            </a:r>
            <a:r>
              <a:rPr lang="en-US" sz="4400">
                <a:sym typeface="Symbol" pitchFamily="18" charset="2"/>
              </a:rPr>
              <a:t>(g)</a:t>
            </a:r>
            <a:endParaRPr lang="en-US" sz="4400" baseline="-25000">
              <a:sym typeface="Symbol" pitchFamily="18" charset="2"/>
            </a:endParaRPr>
          </a:p>
        </p:txBody>
      </p:sp>
      <p:sp>
        <p:nvSpPr>
          <p:cNvPr id="109572" name="Text Box 4"/>
          <p:cNvSpPr txBox="1">
            <a:spLocks noChangeArrowheads="1"/>
          </p:cNvSpPr>
          <p:nvPr/>
        </p:nvSpPr>
        <p:spPr bwMode="auto">
          <a:xfrm>
            <a:off x="3124200" y="2514600"/>
            <a:ext cx="26400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a:latin typeface="Comic Sans MS" pitchFamily="66" charset="0"/>
                <a:cs typeface="Arial" pitchFamily="34" charset="0"/>
              </a:rPr>
              <a:t>Increase!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95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2003425" y="1023938"/>
            <a:ext cx="7140575" cy="1568450"/>
          </a:xfrm>
        </p:spPr>
        <p:txBody>
          <a:bodyPr>
            <a:normAutofit fontScale="90000"/>
          </a:bodyPr>
          <a:lstStyle/>
          <a:p>
            <a:r>
              <a:rPr lang="en-US">
                <a:sym typeface="Symbol" pitchFamily="18" charset="2"/>
              </a:rPr>
              <a:t>As the concentrations of the</a:t>
            </a:r>
            <a:br>
              <a:rPr lang="en-US">
                <a:sym typeface="Symbol" pitchFamily="18" charset="2"/>
              </a:rPr>
            </a:br>
            <a:r>
              <a:rPr lang="en-US">
                <a:sym typeface="Symbol" pitchFamily="18" charset="2"/>
              </a:rPr>
              <a:t> reactants , the rate of rxn …</a:t>
            </a:r>
          </a:p>
        </p:txBody>
      </p:sp>
      <p:sp>
        <p:nvSpPr>
          <p:cNvPr id="168963" name="Rectangle 3"/>
          <p:cNvSpPr>
            <a:spLocks noGrp="1" noChangeArrowheads="1"/>
          </p:cNvSpPr>
          <p:nvPr>
            <p:ph type="subTitle" idx="1"/>
          </p:nvPr>
        </p:nvSpPr>
        <p:spPr>
          <a:xfrm>
            <a:off x="3124200" y="4414838"/>
            <a:ext cx="3684588" cy="1708150"/>
          </a:xfrm>
        </p:spPr>
        <p:txBody>
          <a:bodyPr/>
          <a:lstStyle/>
          <a:p>
            <a:pPr marL="609600" indent="-609600">
              <a:buClr>
                <a:schemeClr val="tx1"/>
              </a:buClr>
            </a:pPr>
            <a:r>
              <a:rPr lang="en-US" sz="4400">
                <a:sym typeface="Symbol" pitchFamily="18" charset="2"/>
              </a:rPr>
              <a:t>increases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500743" y="3162300"/>
            <a:ext cx="8229600" cy="1447800"/>
          </a:xfrm>
        </p:spPr>
        <p:txBody>
          <a:bodyPr>
            <a:normAutofit fontScale="90000"/>
          </a:bodyPr>
          <a:lstStyle/>
          <a:p>
            <a:r>
              <a:rPr lang="en-US" dirty="0">
                <a:sym typeface="Symbol" pitchFamily="18" charset="2"/>
              </a:rPr>
              <a:t>When will a change </a:t>
            </a:r>
            <a:r>
              <a:rPr lang="en-US" u="sng" dirty="0">
                <a:sym typeface="Symbol" pitchFamily="18" charset="2"/>
              </a:rPr>
              <a:t>never</a:t>
            </a:r>
            <a:r>
              <a:rPr lang="en-US" dirty="0">
                <a:sym typeface="Symbol" pitchFamily="18" charset="2"/>
              </a:rPr>
              <a:t> occur?</a:t>
            </a:r>
          </a:p>
        </p:txBody>
      </p:sp>
      <p:sp>
        <p:nvSpPr>
          <p:cNvPr id="112643" name="Rectangle 3"/>
          <p:cNvSpPr>
            <a:spLocks noGrp="1" noChangeArrowheads="1"/>
          </p:cNvSpPr>
          <p:nvPr>
            <p:ph type="subTitle" idx="1"/>
          </p:nvPr>
        </p:nvSpPr>
        <p:spPr>
          <a:xfrm>
            <a:off x="369620" y="788719"/>
            <a:ext cx="8610600" cy="2438400"/>
          </a:xfrm>
        </p:spPr>
        <p:txBody>
          <a:bodyPr/>
          <a:lstStyle/>
          <a:p>
            <a:pPr marL="609600" indent="-609600">
              <a:lnSpc>
                <a:spcPct val="80000"/>
              </a:lnSpc>
              <a:buClr>
                <a:schemeClr val="tx1"/>
              </a:buClr>
            </a:pPr>
            <a:r>
              <a:rPr lang="en-US" dirty="0">
                <a:sym typeface="Symbol" pitchFamily="18" charset="2"/>
              </a:rPr>
              <a:t>When both factors go against nature:</a:t>
            </a:r>
          </a:p>
          <a:p>
            <a:pPr marL="609600" indent="-609600">
              <a:lnSpc>
                <a:spcPct val="80000"/>
              </a:lnSpc>
              <a:buClr>
                <a:schemeClr val="tx1"/>
              </a:buClr>
            </a:pPr>
            <a:r>
              <a:rPr lang="en-US" dirty="0">
                <a:sym typeface="Symbol" pitchFamily="18" charset="2"/>
              </a:rPr>
              <a:t>Positive value for H:  Net gain in energy.</a:t>
            </a:r>
          </a:p>
          <a:p>
            <a:pPr marL="609600" indent="-609600">
              <a:lnSpc>
                <a:spcPct val="80000"/>
              </a:lnSpc>
              <a:buClr>
                <a:schemeClr val="tx1"/>
              </a:buClr>
            </a:pPr>
            <a:r>
              <a:rPr lang="en-US" dirty="0">
                <a:sym typeface="Symbol" pitchFamily="18" charset="2"/>
              </a:rPr>
              <a:t>Negative value for S:  Net loss in chaos</a:t>
            </a:r>
          </a:p>
          <a:p>
            <a:pPr marL="609600" indent="-609600">
              <a:lnSpc>
                <a:spcPct val="80000"/>
              </a:lnSpc>
              <a:buClr>
                <a:schemeClr val="tx1"/>
              </a:buClr>
            </a:pPr>
            <a:endParaRPr lang="en-US"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4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ctrTitle"/>
          </p:nvPr>
        </p:nvSpPr>
        <p:spPr>
          <a:xfrm>
            <a:off x="2228850" y="4267200"/>
            <a:ext cx="6153150" cy="1470025"/>
          </a:xfrm>
        </p:spPr>
        <p:txBody>
          <a:bodyPr/>
          <a:lstStyle/>
          <a:p>
            <a:r>
              <a:rPr lang="en-US" sz="5400"/>
              <a:t>Catalyst</a:t>
            </a:r>
          </a:p>
        </p:txBody>
      </p:sp>
      <p:sp>
        <p:nvSpPr>
          <p:cNvPr id="163843" name="Rectangle 3"/>
          <p:cNvSpPr>
            <a:spLocks noGrp="1" noChangeArrowheads="1"/>
          </p:cNvSpPr>
          <p:nvPr>
            <p:ph type="subTitle" idx="1"/>
          </p:nvPr>
        </p:nvSpPr>
        <p:spPr>
          <a:xfrm>
            <a:off x="2270125" y="1143000"/>
            <a:ext cx="6340475" cy="2590800"/>
          </a:xfrm>
        </p:spPr>
        <p:txBody>
          <a:bodyPr/>
          <a:lstStyle/>
          <a:p>
            <a:pPr>
              <a:lnSpc>
                <a:spcPct val="80000"/>
              </a:lnSpc>
            </a:pPr>
            <a:r>
              <a:rPr lang="en-US" sz="4000"/>
              <a:t>Does not shift the equilbrium point – the equilibrium concentrations are the same.  You just get to equilibrium quicker.</a:t>
            </a:r>
            <a:endParaRPr lang="en-US" sz="4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219200" y="304800"/>
            <a:ext cx="7772400" cy="1219200"/>
          </a:xfrm>
        </p:spPr>
        <p:txBody>
          <a:bodyPr>
            <a:normAutofit fontScale="90000"/>
          </a:bodyPr>
          <a:lstStyle/>
          <a:p>
            <a:r>
              <a:rPr lang="en-US"/>
              <a:t>Regents Question: 06/02 #44</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5B9417D7-1F26-4B8F-8760-D4A6B01AA997}" type="slidenum">
              <a:rPr lang="en-US"/>
              <a:pPr/>
              <a:t>72</a:t>
            </a:fld>
            <a:endParaRPr lang="en-US"/>
          </a:p>
        </p:txBody>
      </p:sp>
      <p:sp>
        <p:nvSpPr>
          <p:cNvPr id="25603" name="Text Box 3"/>
          <p:cNvSpPr txBox="1">
            <a:spLocks noChangeArrowheads="1"/>
          </p:cNvSpPr>
          <p:nvPr/>
        </p:nvSpPr>
        <p:spPr bwMode="auto">
          <a:xfrm>
            <a:off x="1676400" y="1752600"/>
            <a:ext cx="73152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Which process is accompanied by a </a:t>
            </a:r>
            <a:r>
              <a:rPr lang="en-US" i="1">
                <a:latin typeface="NewCaledonia-Italic" charset="0"/>
              </a:rPr>
              <a:t>decrease </a:t>
            </a:r>
            <a:r>
              <a:rPr lang="en-US">
                <a:latin typeface="NewCaledonia" charset="0"/>
              </a:rPr>
              <a:t>in entropy?</a:t>
            </a:r>
          </a:p>
          <a:p>
            <a:pPr>
              <a:spcBef>
                <a:spcPct val="50000"/>
              </a:spcBef>
            </a:pPr>
            <a:r>
              <a:rPr lang="en-US">
                <a:latin typeface="NewCaledonia" charset="0"/>
              </a:rPr>
              <a:t>(1) boiling of water</a:t>
            </a:r>
          </a:p>
          <a:p>
            <a:pPr>
              <a:spcBef>
                <a:spcPct val="50000"/>
              </a:spcBef>
            </a:pPr>
            <a:r>
              <a:rPr lang="en-US">
                <a:latin typeface="NewCaledonia" charset="0"/>
              </a:rPr>
              <a:t>(2) condensing of water vapor</a:t>
            </a:r>
          </a:p>
          <a:p>
            <a:pPr>
              <a:spcBef>
                <a:spcPct val="50000"/>
              </a:spcBef>
            </a:pPr>
            <a:r>
              <a:rPr lang="en-US">
                <a:latin typeface="NewCaledonia" charset="0"/>
              </a:rPr>
              <a:t>(3) subliming of iodine</a:t>
            </a:r>
          </a:p>
          <a:p>
            <a:pPr>
              <a:spcBef>
                <a:spcPct val="50000"/>
              </a:spcBef>
            </a:pPr>
            <a:r>
              <a:rPr lang="en-US">
                <a:latin typeface="NewCaledonia" charset="0"/>
              </a:rPr>
              <a:t>(4) melting of ice</a:t>
            </a:r>
          </a:p>
        </p:txBody>
      </p:sp>
      <p:pic>
        <p:nvPicPr>
          <p:cNvPr id="25604"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25606" name="WordArt 6"/>
          <p:cNvSpPr>
            <a:spLocks noChangeArrowheads="1" noChangeShapeType="1" noTextEdit="1"/>
          </p:cNvSpPr>
          <p:nvPr/>
        </p:nvSpPr>
        <p:spPr bwMode="auto">
          <a:xfrm>
            <a:off x="1301750" y="2936875"/>
            <a:ext cx="338138" cy="3381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2560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19200" y="304800"/>
            <a:ext cx="7772400" cy="1219200"/>
          </a:xfrm>
        </p:spPr>
        <p:txBody>
          <a:bodyPr>
            <a:normAutofit fontScale="90000"/>
          </a:bodyPr>
          <a:lstStyle/>
          <a:p>
            <a:r>
              <a:rPr lang="en-US"/>
              <a:t>Regents Question: 08/02 #39</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D2A8CF5C-F9C7-4DA4-8F7C-A61F3E3AD6C2}" type="slidenum">
              <a:rPr lang="en-US"/>
              <a:pPr/>
              <a:t>73</a:t>
            </a:fld>
            <a:endParaRPr lang="en-US"/>
          </a:p>
        </p:txBody>
      </p:sp>
      <p:sp>
        <p:nvSpPr>
          <p:cNvPr id="30723" name="Text Box 3"/>
          <p:cNvSpPr txBox="1">
            <a:spLocks noChangeArrowheads="1"/>
          </p:cNvSpPr>
          <p:nvPr/>
        </p:nvSpPr>
        <p:spPr bwMode="auto">
          <a:xfrm>
            <a:off x="1498600" y="1752600"/>
            <a:ext cx="7493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Which sample has the </a:t>
            </a:r>
            <a:r>
              <a:rPr lang="en-US" i="1">
                <a:latin typeface="NewCaledonia-Italic" charset="0"/>
              </a:rPr>
              <a:t>lowest </a:t>
            </a:r>
            <a:r>
              <a:rPr lang="en-US">
                <a:latin typeface="NewCaledonia" charset="0"/>
              </a:rPr>
              <a:t>entropy?</a:t>
            </a:r>
          </a:p>
          <a:p>
            <a:pPr>
              <a:spcBef>
                <a:spcPct val="50000"/>
              </a:spcBef>
            </a:pPr>
            <a:r>
              <a:rPr lang="en-US">
                <a:latin typeface="NewCaledonia" charset="0"/>
              </a:rPr>
              <a:t>(1) 1 mole of KNO</a:t>
            </a:r>
            <a:r>
              <a:rPr lang="en-US" baseline="-25000">
                <a:latin typeface="NewCaledonia" charset="0"/>
              </a:rPr>
              <a:t>3</a:t>
            </a:r>
            <a:r>
              <a:rPr lang="en-US">
                <a:latin typeface="NewCaledonia" charset="0"/>
              </a:rPr>
              <a:t> </a:t>
            </a:r>
            <a:r>
              <a:rPr lang="en-US">
                <a:latin typeface="MathematicalPi-Two" charset="0"/>
              </a:rPr>
              <a:t>(l</a:t>
            </a:r>
            <a:r>
              <a:rPr lang="en-US">
                <a:latin typeface="NewCaledonia" charset="0"/>
              </a:rPr>
              <a:t>)	(3)1 mole of H</a:t>
            </a:r>
            <a:r>
              <a:rPr lang="en-US" baseline="-25000">
                <a:latin typeface="NewCaledonia" charset="0"/>
              </a:rPr>
              <a:t>2</a:t>
            </a:r>
            <a:r>
              <a:rPr lang="en-US">
                <a:latin typeface="NewCaledonia" charset="0"/>
              </a:rPr>
              <a:t>O(l)</a:t>
            </a:r>
          </a:p>
          <a:p>
            <a:pPr>
              <a:spcBef>
                <a:spcPct val="50000"/>
              </a:spcBef>
            </a:pPr>
            <a:r>
              <a:rPr lang="en-US">
                <a:latin typeface="NewCaledonia" charset="0"/>
              </a:rPr>
              <a:t>(2) 1 mole of KNO</a:t>
            </a:r>
            <a:r>
              <a:rPr lang="en-US" baseline="-25000">
                <a:latin typeface="NewCaledonia" charset="0"/>
              </a:rPr>
              <a:t>3</a:t>
            </a:r>
            <a:r>
              <a:rPr lang="en-US">
                <a:latin typeface="NewCaledonia" charset="0"/>
              </a:rPr>
              <a:t> (s) 	(4) 1 mole of H</a:t>
            </a:r>
            <a:r>
              <a:rPr lang="en-US" baseline="-25000">
                <a:latin typeface="NewCaledonia" charset="0"/>
              </a:rPr>
              <a:t>2</a:t>
            </a:r>
            <a:r>
              <a:rPr lang="en-US">
                <a:latin typeface="NewCaledonia" charset="0"/>
              </a:rPr>
              <a:t>O(g)</a:t>
            </a:r>
          </a:p>
        </p:txBody>
      </p:sp>
      <p:pic>
        <p:nvPicPr>
          <p:cNvPr id="30724"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30725" name="WordArt 5"/>
          <p:cNvSpPr>
            <a:spLocks noChangeArrowheads="1" noChangeShapeType="1" noTextEdit="1"/>
          </p:cNvSpPr>
          <p:nvPr/>
        </p:nvSpPr>
        <p:spPr bwMode="auto">
          <a:xfrm>
            <a:off x="1200150" y="2936875"/>
            <a:ext cx="338138" cy="3381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3072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219200" y="304800"/>
            <a:ext cx="7772400" cy="1219200"/>
          </a:xfrm>
        </p:spPr>
        <p:txBody>
          <a:bodyPr>
            <a:normAutofit fontScale="90000"/>
          </a:bodyPr>
          <a:lstStyle/>
          <a:p>
            <a:r>
              <a:rPr lang="en-US"/>
              <a:t>Regents Question: 06/03 #50</a:t>
            </a:r>
          </a:p>
        </p:txBody>
      </p:sp>
      <p:sp>
        <p:nvSpPr>
          <p:cNvPr id="7" name="Date Placeholder 2"/>
          <p:cNvSpPr>
            <a:spLocks noGrp="1"/>
          </p:cNvSpPr>
          <p:nvPr>
            <p:ph type="dt" sz="half" idx="10"/>
          </p:nvPr>
        </p:nvSpPr>
        <p:spPr/>
        <p:txBody>
          <a:bodyPr/>
          <a:lstStyle/>
          <a:p>
            <a:r>
              <a:rPr lang="en-US"/>
              <a:t>J Deutsch 2003</a:t>
            </a:r>
          </a:p>
        </p:txBody>
      </p:sp>
      <p:sp>
        <p:nvSpPr>
          <p:cNvPr id="8" name="Slide Number Placeholder 4"/>
          <p:cNvSpPr>
            <a:spLocks noGrp="1"/>
          </p:cNvSpPr>
          <p:nvPr>
            <p:ph type="sldNum" sz="quarter" idx="12"/>
          </p:nvPr>
        </p:nvSpPr>
        <p:spPr/>
        <p:txBody>
          <a:bodyPr/>
          <a:lstStyle/>
          <a:p>
            <a:fld id="{1479D4F2-24E9-4C35-AEA3-4A81D93AFAB9}" type="slidenum">
              <a:rPr lang="en-US"/>
              <a:pPr/>
              <a:t>74</a:t>
            </a:fld>
            <a:endParaRPr lang="en-US"/>
          </a:p>
        </p:txBody>
      </p:sp>
      <p:sp>
        <p:nvSpPr>
          <p:cNvPr id="53251" name="Text Box 3"/>
          <p:cNvSpPr txBox="1">
            <a:spLocks noChangeArrowheads="1"/>
          </p:cNvSpPr>
          <p:nvPr/>
        </p:nvSpPr>
        <p:spPr bwMode="auto">
          <a:xfrm>
            <a:off x="1498600" y="1752600"/>
            <a:ext cx="74930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As carbon dioxide sublimes, its entropy</a:t>
            </a:r>
          </a:p>
          <a:p>
            <a:pPr>
              <a:spcBef>
                <a:spcPct val="50000"/>
              </a:spcBef>
            </a:pPr>
            <a:r>
              <a:rPr lang="en-US">
                <a:latin typeface="NewCaledonia" charset="0"/>
              </a:rPr>
              <a:t>(1) decreases</a:t>
            </a:r>
          </a:p>
          <a:p>
            <a:pPr>
              <a:spcBef>
                <a:spcPct val="50000"/>
              </a:spcBef>
            </a:pPr>
            <a:r>
              <a:rPr lang="en-US">
                <a:latin typeface="NewCaledonia" charset="0"/>
              </a:rPr>
              <a:t>(2) increases</a:t>
            </a:r>
          </a:p>
          <a:p>
            <a:pPr>
              <a:spcBef>
                <a:spcPct val="50000"/>
              </a:spcBef>
            </a:pPr>
            <a:r>
              <a:rPr lang="en-US">
                <a:latin typeface="NewCaledonia" charset="0"/>
              </a:rPr>
              <a:t>(3) remains the same</a:t>
            </a:r>
          </a:p>
        </p:txBody>
      </p:sp>
      <p:pic>
        <p:nvPicPr>
          <p:cNvPr id="53252"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53253" name="WordArt 5"/>
          <p:cNvSpPr>
            <a:spLocks noChangeArrowheads="1" noChangeShapeType="1" noTextEdit="1"/>
          </p:cNvSpPr>
          <p:nvPr/>
        </p:nvSpPr>
        <p:spPr bwMode="auto">
          <a:xfrm>
            <a:off x="1200150" y="2936875"/>
            <a:ext cx="338138" cy="3381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
        <p:nvSpPr>
          <p:cNvPr id="53254" name="Text Box 6"/>
          <p:cNvSpPr txBox="1">
            <a:spLocks noChangeArrowheads="1"/>
          </p:cNvSpPr>
          <p:nvPr/>
        </p:nvSpPr>
        <p:spPr bwMode="auto">
          <a:xfrm>
            <a:off x="1406525" y="4276725"/>
            <a:ext cx="66833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FFFF"/>
                </a:solidFill>
              </a:rPr>
              <a:t>Sublimation is a phase change from solid directly into gas.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4"/>
                                        </p:tgtEl>
                                        <p:attrNameLst>
                                          <p:attrName>style.visibility</p:attrName>
                                        </p:attrNameLst>
                                      </p:cBhvr>
                                      <p:to>
                                        <p:strVal val="visible"/>
                                      </p:to>
                                    </p:set>
                                    <p:anim calcmode="lin" valueType="num">
                                      <p:cBhvr additive="base">
                                        <p:cTn id="7" dur="500" fill="hold"/>
                                        <p:tgtEl>
                                          <p:spTgt spid="53254"/>
                                        </p:tgtEl>
                                        <p:attrNameLst>
                                          <p:attrName>ppt_x</p:attrName>
                                        </p:attrNameLst>
                                      </p:cBhvr>
                                      <p:tavLst>
                                        <p:tav tm="0">
                                          <p:val>
                                            <p:strVal val="0-#ppt_w/2"/>
                                          </p:val>
                                        </p:tav>
                                        <p:tav tm="100000">
                                          <p:val>
                                            <p:strVal val="#ppt_x"/>
                                          </p:val>
                                        </p:tav>
                                      </p:tavLst>
                                    </p:anim>
                                    <p:anim calcmode="lin" valueType="num">
                                      <p:cBhvr additive="base">
                                        <p:cTn id="8" dur="500" fill="hold"/>
                                        <p:tgtEl>
                                          <p:spTgt spid="532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0" fill="hold" grpId="0" nodeType="clickEffect">
                                  <p:stCondLst>
                                    <p:cond delay="0"/>
                                  </p:stCondLst>
                                  <p:childTnLst>
                                    <p:set>
                                      <p:cBhvr>
                                        <p:cTn id="12" dur="1" fill="hold">
                                          <p:stCondLst>
                                            <p:cond delay="499"/>
                                          </p:stCondLst>
                                        </p:cTn>
                                        <p:tgtEl>
                                          <p:spTgt spid="53253"/>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animBg="1"/>
      <p:bldP spid="53254" grpId="0"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95400" y="304800"/>
            <a:ext cx="7696200" cy="4191000"/>
          </a:xfrm>
        </p:spPr>
        <p:txBody>
          <a:bodyPr>
            <a:normAutofit/>
          </a:bodyPr>
          <a:lstStyle/>
          <a:p>
            <a:r>
              <a:rPr lang="en-US" dirty="0">
                <a:latin typeface="Palatino-Roman" charset="0"/>
              </a:rPr>
              <a:t>At equilibrium the rate of the forward reaction equals the rate of the reverse reaction. </a:t>
            </a:r>
            <a:r>
              <a:rPr lang="en-US" dirty="0" smtClean="0">
                <a:latin typeface="Palatino-Roman" charset="0"/>
              </a:rPr>
              <a:t>The amount </a:t>
            </a:r>
            <a:r>
              <a:rPr lang="en-US" dirty="0">
                <a:latin typeface="Palatino-Roman" charset="0"/>
              </a:rPr>
              <a:t>of reactants and products remain constant at equilibrium. </a:t>
            </a:r>
          </a:p>
        </p:txBody>
      </p:sp>
      <p:sp>
        <p:nvSpPr>
          <p:cNvPr id="11" name="Date Placeholder 3"/>
          <p:cNvSpPr>
            <a:spLocks noGrp="1"/>
          </p:cNvSpPr>
          <p:nvPr>
            <p:ph type="dt" sz="half" idx="10"/>
          </p:nvPr>
        </p:nvSpPr>
        <p:spPr/>
        <p:txBody>
          <a:bodyPr/>
          <a:lstStyle/>
          <a:p>
            <a:r>
              <a:rPr lang="en-US"/>
              <a:t>J Deutsch 2003</a:t>
            </a:r>
          </a:p>
        </p:txBody>
      </p:sp>
      <p:sp>
        <p:nvSpPr>
          <p:cNvPr id="12" name="Slide Number Placeholder 5"/>
          <p:cNvSpPr>
            <a:spLocks noGrp="1"/>
          </p:cNvSpPr>
          <p:nvPr>
            <p:ph type="sldNum" sz="quarter" idx="12"/>
          </p:nvPr>
        </p:nvSpPr>
        <p:spPr/>
        <p:txBody>
          <a:bodyPr/>
          <a:lstStyle/>
          <a:p>
            <a:fld id="{08980AF6-142D-4098-A7D8-15FE2D029913}" type="slidenum">
              <a:rPr lang="en-US"/>
              <a:pPr/>
              <a:t>75</a:t>
            </a:fld>
            <a:endParaRPr lang="en-US"/>
          </a:p>
        </p:txBody>
      </p:sp>
      <p:sp>
        <p:nvSpPr>
          <p:cNvPr id="7171" name="Text Box 3"/>
          <p:cNvSpPr txBox="1">
            <a:spLocks noChangeArrowheads="1"/>
          </p:cNvSpPr>
          <p:nvPr/>
        </p:nvSpPr>
        <p:spPr bwMode="auto">
          <a:xfrm>
            <a:off x="1557338" y="4772025"/>
            <a:ext cx="64722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a:t>3H</a:t>
            </a:r>
            <a:r>
              <a:rPr lang="en-US" sz="4000" baseline="-25000"/>
              <a:t>2</a:t>
            </a:r>
            <a:r>
              <a:rPr lang="en-US" sz="4000"/>
              <a:t>(g)</a:t>
            </a:r>
            <a:r>
              <a:rPr lang="en-US" sz="4000" baseline="-25000"/>
              <a:t> </a:t>
            </a:r>
            <a:r>
              <a:rPr lang="en-US" sz="4000"/>
              <a:t>+ N</a:t>
            </a:r>
            <a:r>
              <a:rPr lang="en-US" sz="4000" baseline="-25000"/>
              <a:t>2</a:t>
            </a:r>
            <a:r>
              <a:rPr lang="en-US" sz="4000"/>
              <a:t>(g)           2NH</a:t>
            </a:r>
            <a:r>
              <a:rPr lang="en-US" sz="4000" baseline="-25000"/>
              <a:t>3</a:t>
            </a:r>
            <a:r>
              <a:rPr lang="en-US" sz="4000"/>
              <a:t>(g)</a:t>
            </a:r>
          </a:p>
        </p:txBody>
      </p:sp>
      <p:sp>
        <p:nvSpPr>
          <p:cNvPr id="7172" name="Line 4"/>
          <p:cNvSpPr>
            <a:spLocks noChangeShapeType="1"/>
          </p:cNvSpPr>
          <p:nvPr/>
        </p:nvSpPr>
        <p:spPr bwMode="auto">
          <a:xfrm>
            <a:off x="5072063" y="5057775"/>
            <a:ext cx="814387"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73" name="Line 5"/>
          <p:cNvSpPr>
            <a:spLocks noChangeShapeType="1"/>
          </p:cNvSpPr>
          <p:nvPr/>
        </p:nvSpPr>
        <p:spPr bwMode="auto">
          <a:xfrm>
            <a:off x="5024438" y="5253038"/>
            <a:ext cx="814387" cy="0"/>
          </a:xfrm>
          <a:prstGeom prst="line">
            <a:avLst/>
          </a:prstGeom>
          <a:noFill/>
          <a:ln w="28575"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75" name="Text Box 7"/>
          <p:cNvSpPr txBox="1">
            <a:spLocks noChangeArrowheads="1"/>
          </p:cNvSpPr>
          <p:nvPr/>
        </p:nvSpPr>
        <p:spPr bwMode="auto">
          <a:xfrm>
            <a:off x="2311400" y="5880100"/>
            <a:ext cx="322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graphicFrame>
        <p:nvGraphicFramePr>
          <p:cNvPr id="7177" name="Object 9"/>
          <p:cNvGraphicFramePr>
            <a:graphicFrameLocks noChangeAspect="1"/>
          </p:cNvGraphicFramePr>
          <p:nvPr/>
        </p:nvGraphicFramePr>
        <p:xfrm>
          <a:off x="7689850" y="6173788"/>
          <a:ext cx="647700" cy="504825"/>
        </p:xfrm>
        <a:graphic>
          <a:graphicData uri="http://schemas.openxmlformats.org/presentationml/2006/ole">
            <mc:AlternateContent xmlns:mc="http://schemas.openxmlformats.org/markup-compatibility/2006">
              <mc:Choice xmlns:v="urn:schemas-microsoft-com:vml" Requires="v">
                <p:oleObj spid="_x0000_s7200" name="Bitmap Image" r:id="rId3" imgW="647619" imgH="504762" progId="Paint.Picture">
                  <p:embed/>
                </p:oleObj>
              </mc:Choice>
              <mc:Fallback>
                <p:oleObj name="Bitmap Image" r:id="rId3" imgW="647619" imgH="504762" progId="Paint.Picture">
                  <p:embed/>
                  <p:pic>
                    <p:nvPicPr>
                      <p:cNvPr id="0" name="Object 9"/>
                      <p:cNvPicPr>
                        <a:picLocks noChangeAspect="1" noChangeArrowheads="1"/>
                      </p:cNvPicPr>
                      <p:nvPr/>
                    </p:nvPicPr>
                    <p:blipFill>
                      <a:blip r:embed="rId4">
                        <a:clrChange>
                          <a:clrFrom>
                            <a:srgbClr val="800080"/>
                          </a:clrFrom>
                          <a:clrTo>
                            <a:srgbClr val="800080">
                              <a:alpha val="0"/>
                            </a:srgbClr>
                          </a:clrTo>
                        </a:clrChange>
                        <a:extLst>
                          <a:ext uri="{28A0092B-C50C-407E-A947-70E740481C1C}">
                            <a14:useLocalDpi xmlns:a14="http://schemas.microsoft.com/office/drawing/2010/main" val="0"/>
                          </a:ext>
                        </a:extLst>
                      </a:blip>
                      <a:srcRect/>
                      <a:stretch>
                        <a:fillRect/>
                      </a:stretch>
                    </p:blipFill>
                    <p:spPr bwMode="auto">
                      <a:xfrm>
                        <a:off x="7689850" y="6173788"/>
                        <a:ext cx="647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179" name="Group 11"/>
          <p:cNvGrpSpPr>
            <a:grpSpLocks/>
          </p:cNvGrpSpPr>
          <p:nvPr/>
        </p:nvGrpSpPr>
        <p:grpSpPr bwMode="auto">
          <a:xfrm>
            <a:off x="1244600" y="5486400"/>
            <a:ext cx="7518400" cy="1165225"/>
            <a:chOff x="784" y="3456"/>
            <a:chExt cx="4736" cy="734"/>
          </a:xfrm>
        </p:grpSpPr>
        <p:sp>
          <p:nvSpPr>
            <p:cNvPr id="7176" name="Text Box 8"/>
            <p:cNvSpPr txBox="1">
              <a:spLocks noChangeArrowheads="1"/>
            </p:cNvSpPr>
            <p:nvPr/>
          </p:nvSpPr>
          <p:spPr bwMode="auto">
            <a:xfrm>
              <a:off x="784" y="3672"/>
              <a:ext cx="473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We read the </a:t>
              </a:r>
              <a:r>
                <a:rPr lang="en-US">
                  <a:solidFill>
                    <a:srgbClr val="00FFFF"/>
                  </a:solidFill>
                </a:rPr>
                <a:t>double arrow</a:t>
              </a:r>
              <a:r>
                <a:rPr lang="en-US"/>
                <a:t> “is in equilibrium with.” We can also use an equal sign (=) or other double arrows ( </a:t>
              </a:r>
              <a:r>
                <a:rPr lang="en-US">
                  <a:sym typeface="Wingdings 3" pitchFamily="18" charset="2"/>
                </a:rPr>
                <a:t>       )</a:t>
              </a:r>
              <a:endParaRPr lang="en-US"/>
            </a:p>
          </p:txBody>
        </p:sp>
        <p:sp>
          <p:nvSpPr>
            <p:cNvPr id="7178" name="Line 10"/>
            <p:cNvSpPr>
              <a:spLocks noChangeShapeType="1"/>
            </p:cNvSpPr>
            <p:nvPr/>
          </p:nvSpPr>
          <p:spPr bwMode="auto">
            <a:xfrm flipV="1">
              <a:off x="2368" y="3456"/>
              <a:ext cx="904" cy="264"/>
            </a:xfrm>
            <a:prstGeom prst="line">
              <a:avLst/>
            </a:prstGeom>
            <a:noFill/>
            <a:ln w="1905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1219200" y="304800"/>
            <a:ext cx="7772400" cy="2378075"/>
          </a:xfrm>
        </p:spPr>
        <p:txBody>
          <a:bodyPr/>
          <a:lstStyle/>
          <a:p>
            <a:r>
              <a:rPr lang="en-US"/>
              <a:t>Some chemical and physical changes can reach equilibrium. (3.4h)</a:t>
            </a:r>
          </a:p>
        </p:txBody>
      </p:sp>
      <p:sp>
        <p:nvSpPr>
          <p:cNvPr id="6148" name="Rectangle 4"/>
          <p:cNvSpPr>
            <a:spLocks noGrp="1" noChangeArrowheads="1"/>
          </p:cNvSpPr>
          <p:nvPr>
            <p:ph idx="1"/>
          </p:nvPr>
        </p:nvSpPr>
        <p:spPr>
          <a:xfrm>
            <a:off x="1176338" y="2628900"/>
            <a:ext cx="7815262" cy="4229100"/>
          </a:xfrm>
        </p:spPr>
        <p:txBody>
          <a:bodyPr/>
          <a:lstStyle/>
          <a:p>
            <a:pPr>
              <a:lnSpc>
                <a:spcPct val="90000"/>
              </a:lnSpc>
            </a:pPr>
            <a:r>
              <a:rPr lang="en-US"/>
              <a:t>Types of equilibrium</a:t>
            </a:r>
          </a:p>
          <a:p>
            <a:pPr lvl="1">
              <a:lnSpc>
                <a:spcPct val="90000"/>
              </a:lnSpc>
            </a:pPr>
            <a:r>
              <a:rPr lang="en-US"/>
              <a:t>Phase</a:t>
            </a:r>
          </a:p>
          <a:p>
            <a:pPr lvl="2">
              <a:lnSpc>
                <a:spcPct val="90000"/>
              </a:lnSpc>
            </a:pPr>
            <a:r>
              <a:rPr lang="en-US"/>
              <a:t>Between solid and liquid at its melting point</a:t>
            </a:r>
          </a:p>
          <a:p>
            <a:pPr lvl="2">
              <a:lnSpc>
                <a:spcPct val="90000"/>
              </a:lnSpc>
            </a:pPr>
            <a:r>
              <a:rPr lang="en-US"/>
              <a:t>Between a liquid and a gas in a sealed container</a:t>
            </a:r>
          </a:p>
          <a:p>
            <a:pPr lvl="1">
              <a:lnSpc>
                <a:spcPct val="90000"/>
              </a:lnSpc>
            </a:pPr>
            <a:r>
              <a:rPr lang="en-US"/>
              <a:t>Solution</a:t>
            </a:r>
          </a:p>
          <a:p>
            <a:pPr lvl="2">
              <a:lnSpc>
                <a:spcPct val="90000"/>
              </a:lnSpc>
            </a:pPr>
            <a:r>
              <a:rPr lang="en-US"/>
              <a:t>Between dissolved and undissolved solute in a saturated solution</a:t>
            </a:r>
          </a:p>
          <a:p>
            <a:pPr lvl="1">
              <a:lnSpc>
                <a:spcPct val="90000"/>
              </a:lnSpc>
            </a:pPr>
            <a:r>
              <a:rPr lang="en-US"/>
              <a:t>Chemical</a:t>
            </a:r>
          </a:p>
          <a:p>
            <a:pPr lvl="2">
              <a:lnSpc>
                <a:spcPct val="90000"/>
              </a:lnSpc>
            </a:pPr>
            <a:r>
              <a:rPr lang="en-US"/>
              <a:t>Reversible chemical reactions can reach equilibrium</a:t>
            </a:r>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76F52664-6EFE-4C69-92F7-A5DA6FAD6F00}" type="slidenum">
              <a:rPr lang="en-US"/>
              <a:pPr/>
              <a:t>76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148">
                                            <p:txEl>
                                              <p:pRg st="2" end="2"/>
                                            </p:txEl>
                                          </p:spTgt>
                                        </p:tgtEl>
                                        <p:attrNameLst>
                                          <p:attrName>style.visibility</p:attrName>
                                        </p:attrNameLst>
                                      </p:cBhvr>
                                      <p:to>
                                        <p:strVal val="visible"/>
                                      </p:to>
                                    </p:set>
                                    <p:anim calcmode="lin" valueType="num">
                                      <p:cBhvr additive="base">
                                        <p:cTn id="17" dur="500" fill="hold"/>
                                        <p:tgtEl>
                                          <p:spTgt spid="6148">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8">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148">
                                            <p:txEl>
                                              <p:pRg st="3" end="3"/>
                                            </p:txEl>
                                          </p:spTgt>
                                        </p:tgtEl>
                                        <p:attrNameLst>
                                          <p:attrName>style.visibility</p:attrName>
                                        </p:attrNameLst>
                                      </p:cBhvr>
                                      <p:to>
                                        <p:strVal val="visible"/>
                                      </p:to>
                                    </p:set>
                                    <p:anim calcmode="lin" valueType="num">
                                      <p:cBhvr additive="base">
                                        <p:cTn id="21" dur="500" fill="hold"/>
                                        <p:tgtEl>
                                          <p:spTgt spid="6148">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148">
                                            <p:txEl>
                                              <p:pRg st="4" end="4"/>
                                            </p:txEl>
                                          </p:spTgt>
                                        </p:tgtEl>
                                        <p:attrNameLst>
                                          <p:attrName>style.visibility</p:attrName>
                                        </p:attrNameLst>
                                      </p:cBhvr>
                                      <p:to>
                                        <p:strVal val="visible"/>
                                      </p:to>
                                    </p:set>
                                    <p:anim calcmode="lin" valueType="num">
                                      <p:cBhvr additive="base">
                                        <p:cTn id="27" dur="500" fill="hold"/>
                                        <p:tgtEl>
                                          <p:spTgt spid="6148">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148">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6148">
                                            <p:txEl>
                                              <p:pRg st="5" end="5"/>
                                            </p:txEl>
                                          </p:spTgt>
                                        </p:tgtEl>
                                        <p:attrNameLst>
                                          <p:attrName>style.visibility</p:attrName>
                                        </p:attrNameLst>
                                      </p:cBhvr>
                                      <p:to>
                                        <p:strVal val="visible"/>
                                      </p:to>
                                    </p:set>
                                    <p:anim calcmode="lin" valueType="num">
                                      <p:cBhvr additive="base">
                                        <p:cTn id="31" dur="500" fill="hold"/>
                                        <p:tgtEl>
                                          <p:spTgt spid="614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8">
                                            <p:txEl>
                                              <p:pRg st="6" end="6"/>
                                            </p:txEl>
                                          </p:spTgt>
                                        </p:tgtEl>
                                        <p:attrNameLst>
                                          <p:attrName>style.visibility</p:attrName>
                                        </p:attrNameLst>
                                      </p:cBhvr>
                                      <p:to>
                                        <p:strVal val="visible"/>
                                      </p:to>
                                    </p:set>
                                    <p:anim calcmode="lin" valueType="num">
                                      <p:cBhvr additive="base">
                                        <p:cTn id="37" dur="500" fill="hold"/>
                                        <p:tgtEl>
                                          <p:spTgt spid="6148">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8">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6148">
                                            <p:txEl>
                                              <p:pRg st="7" end="7"/>
                                            </p:txEl>
                                          </p:spTgt>
                                        </p:tgtEl>
                                        <p:attrNameLst>
                                          <p:attrName>style.visibility</p:attrName>
                                        </p:attrNameLst>
                                      </p:cBhvr>
                                      <p:to>
                                        <p:strVal val="visible"/>
                                      </p:to>
                                    </p:set>
                                    <p:anim calcmode="lin" valueType="num">
                                      <p:cBhvr additive="base">
                                        <p:cTn id="41" dur="500" fill="hold"/>
                                        <p:tgtEl>
                                          <p:spTgt spid="6148">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614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bldLvl="2"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141538" y="1684338"/>
            <a:ext cx="6696075" cy="1111250"/>
          </a:xfrm>
        </p:spPr>
        <p:txBody>
          <a:bodyPr>
            <a:normAutofit fontScale="90000"/>
          </a:bodyPr>
          <a:lstStyle/>
          <a:p>
            <a:r>
              <a:rPr lang="en-US" sz="5400"/>
              <a:t>Dynamic Equilibrium</a:t>
            </a:r>
          </a:p>
        </p:txBody>
      </p:sp>
      <p:sp>
        <p:nvSpPr>
          <p:cNvPr id="55299" name="Rectangle 3"/>
          <p:cNvSpPr>
            <a:spLocks noGrp="1" noChangeArrowheads="1"/>
          </p:cNvSpPr>
          <p:nvPr>
            <p:ph type="subTitle" idx="1"/>
          </p:nvPr>
        </p:nvSpPr>
        <p:spPr>
          <a:xfrm>
            <a:off x="2298700" y="3457575"/>
            <a:ext cx="6272213" cy="2457450"/>
          </a:xfrm>
        </p:spPr>
        <p:txBody>
          <a:bodyPr/>
          <a:lstStyle/>
          <a:p>
            <a:r>
              <a:rPr lang="en-US" sz="4400"/>
              <a:t>Rate of forward process</a:t>
            </a:r>
          </a:p>
          <a:p>
            <a:r>
              <a:rPr lang="en-US" sz="4400"/>
              <a:t>		=</a:t>
            </a:r>
          </a:p>
          <a:p>
            <a:r>
              <a:rPr lang="en-US" sz="4400"/>
              <a:t>Rate of reverse process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19200" y="304800"/>
            <a:ext cx="7772400" cy="1219200"/>
          </a:xfrm>
        </p:spPr>
        <p:txBody>
          <a:bodyPr>
            <a:normAutofit fontScale="90000"/>
          </a:bodyPr>
          <a:lstStyle/>
          <a:p>
            <a:r>
              <a:rPr lang="en-US"/>
              <a:t>Regents Question: 06/02 #57</a:t>
            </a:r>
          </a:p>
        </p:txBody>
      </p:sp>
      <p:sp>
        <p:nvSpPr>
          <p:cNvPr id="8" name="Date Placeholder 2"/>
          <p:cNvSpPr>
            <a:spLocks noGrp="1"/>
          </p:cNvSpPr>
          <p:nvPr>
            <p:ph type="dt" sz="half" idx="10"/>
          </p:nvPr>
        </p:nvSpPr>
        <p:spPr/>
        <p:txBody>
          <a:bodyPr/>
          <a:lstStyle/>
          <a:p>
            <a:r>
              <a:rPr lang="en-US"/>
              <a:t>J Deutsch 2003</a:t>
            </a:r>
          </a:p>
        </p:txBody>
      </p:sp>
      <p:sp>
        <p:nvSpPr>
          <p:cNvPr id="9" name="Slide Number Placeholder 4"/>
          <p:cNvSpPr>
            <a:spLocks noGrp="1"/>
          </p:cNvSpPr>
          <p:nvPr>
            <p:ph type="sldNum" sz="quarter" idx="12"/>
          </p:nvPr>
        </p:nvSpPr>
        <p:spPr/>
        <p:txBody>
          <a:bodyPr/>
          <a:lstStyle/>
          <a:p>
            <a:fld id="{34B7A868-B004-4CB4-A7B1-F77F3FE0C1DD}" type="slidenum">
              <a:rPr lang="en-US"/>
              <a:pPr/>
              <a:t>78</a:t>
            </a:fld>
            <a:endParaRPr lang="en-US"/>
          </a:p>
        </p:txBody>
      </p:sp>
      <p:sp>
        <p:nvSpPr>
          <p:cNvPr id="27651" name="Text Box 3"/>
          <p:cNvSpPr txBox="1">
            <a:spLocks noChangeArrowheads="1"/>
          </p:cNvSpPr>
          <p:nvPr/>
        </p:nvSpPr>
        <p:spPr bwMode="auto">
          <a:xfrm>
            <a:off x="1270000" y="1268413"/>
            <a:ext cx="76200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Given the reaction at equilibrium:</a:t>
            </a:r>
          </a:p>
          <a:p>
            <a:pPr>
              <a:spcBef>
                <a:spcPct val="50000"/>
              </a:spcBef>
            </a:pPr>
            <a:r>
              <a:rPr lang="en-US">
                <a:latin typeface="NewCaledonia" charset="0"/>
              </a:rPr>
              <a:t>N</a:t>
            </a:r>
            <a:r>
              <a:rPr lang="en-US" baseline="-25000">
                <a:latin typeface="NewCaledonia" charset="0"/>
              </a:rPr>
              <a:t>2 </a:t>
            </a:r>
            <a:r>
              <a:rPr lang="en-US">
                <a:latin typeface="NewCaledonia" charset="0"/>
              </a:rPr>
              <a:t>(g)+ 3 H</a:t>
            </a:r>
            <a:r>
              <a:rPr lang="en-US" baseline="-25000">
                <a:latin typeface="NewCaledonia" charset="0"/>
              </a:rPr>
              <a:t>2</a:t>
            </a:r>
            <a:r>
              <a:rPr lang="en-US">
                <a:latin typeface="NewCaledonia" charset="0"/>
              </a:rPr>
              <a:t> (g) =2 NH</a:t>
            </a:r>
            <a:r>
              <a:rPr lang="en-US" baseline="-25000">
                <a:latin typeface="NewCaledonia" charset="0"/>
              </a:rPr>
              <a:t>3</a:t>
            </a:r>
            <a:r>
              <a:rPr lang="en-US">
                <a:latin typeface="NewCaledonia" charset="0"/>
              </a:rPr>
              <a:t> (g) + 92.05 kJ</a:t>
            </a:r>
          </a:p>
          <a:p>
            <a:pPr>
              <a:spcBef>
                <a:spcPct val="50000"/>
              </a:spcBef>
            </a:pPr>
            <a:r>
              <a:rPr lang="en-US" i="1">
                <a:latin typeface="NewCaledonia-Italic" charset="0"/>
              </a:rPr>
              <a:t>a </a:t>
            </a:r>
            <a:r>
              <a:rPr lang="en-US">
                <a:latin typeface="NewCaledonia" charset="0"/>
              </a:rPr>
              <a:t>State the effect on the number of moles of N</a:t>
            </a:r>
            <a:r>
              <a:rPr lang="en-US" baseline="-25000">
                <a:latin typeface="NewCaledonia" charset="0"/>
              </a:rPr>
              <a:t>2</a:t>
            </a:r>
            <a:r>
              <a:rPr lang="en-US">
                <a:latin typeface="NewCaledonia" charset="0"/>
              </a:rPr>
              <a:t> (g) if the temperature of the system is increased. </a:t>
            </a:r>
          </a:p>
          <a:p>
            <a:pPr>
              <a:spcBef>
                <a:spcPct val="50000"/>
              </a:spcBef>
            </a:pPr>
            <a:endParaRPr lang="en-US">
              <a:latin typeface="NewCaledonia" charset="0"/>
            </a:endParaRPr>
          </a:p>
          <a:p>
            <a:pPr>
              <a:spcBef>
                <a:spcPct val="50000"/>
              </a:spcBef>
            </a:pPr>
            <a:r>
              <a:rPr lang="en-US" i="1">
                <a:latin typeface="NewCaledonia-Italic" charset="0"/>
              </a:rPr>
              <a:t>b </a:t>
            </a:r>
            <a:r>
              <a:rPr lang="en-US">
                <a:latin typeface="NewCaledonia" charset="0"/>
              </a:rPr>
              <a:t>State the effect on the number of moles of H</a:t>
            </a:r>
            <a:r>
              <a:rPr lang="en-US" baseline="-25000">
                <a:latin typeface="NewCaledonia" charset="0"/>
              </a:rPr>
              <a:t>2</a:t>
            </a:r>
            <a:r>
              <a:rPr lang="en-US">
                <a:latin typeface="NewCaledonia" charset="0"/>
              </a:rPr>
              <a:t> (g) if the pressure on the system is increased. </a:t>
            </a:r>
          </a:p>
          <a:p>
            <a:pPr>
              <a:spcBef>
                <a:spcPct val="50000"/>
              </a:spcBef>
            </a:pPr>
            <a:endParaRPr lang="en-US">
              <a:latin typeface="NewCaledonia" charset="0"/>
            </a:endParaRPr>
          </a:p>
          <a:p>
            <a:pPr>
              <a:spcBef>
                <a:spcPct val="50000"/>
              </a:spcBef>
            </a:pPr>
            <a:r>
              <a:rPr lang="en-US" i="1">
                <a:latin typeface="NewCaledonia-Italic" charset="0"/>
              </a:rPr>
              <a:t>c </a:t>
            </a:r>
            <a:r>
              <a:rPr lang="en-US">
                <a:latin typeface="NewCaledonia" charset="0"/>
              </a:rPr>
              <a:t>State the effect on the number of moles of NH</a:t>
            </a:r>
            <a:r>
              <a:rPr lang="en-US" baseline="-25000">
                <a:latin typeface="NewCaledonia" charset="0"/>
              </a:rPr>
              <a:t>3 </a:t>
            </a:r>
            <a:r>
              <a:rPr lang="en-US">
                <a:latin typeface="NewCaledonia" charset="0"/>
              </a:rPr>
              <a:t>(g) if a catalyst is introduced into the reaction system. Explain why this occurs. </a:t>
            </a:r>
          </a:p>
        </p:txBody>
      </p:sp>
      <p:pic>
        <p:nvPicPr>
          <p:cNvPr id="27652" name="Picture 4" descr="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27653" name="Text Box 5"/>
          <p:cNvSpPr txBox="1">
            <a:spLocks noChangeArrowheads="1"/>
          </p:cNvSpPr>
          <p:nvPr/>
        </p:nvSpPr>
        <p:spPr bwMode="auto">
          <a:xfrm>
            <a:off x="1620838" y="3206750"/>
            <a:ext cx="6678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FFFF"/>
                </a:solidFill>
              </a:rPr>
              <a:t>The number of moles of N</a:t>
            </a:r>
            <a:r>
              <a:rPr lang="en-US" baseline="-25000">
                <a:solidFill>
                  <a:srgbClr val="00FFFF"/>
                </a:solidFill>
              </a:rPr>
              <a:t>2</a:t>
            </a:r>
            <a:r>
              <a:rPr lang="en-US">
                <a:solidFill>
                  <a:srgbClr val="00FFFF"/>
                </a:solidFill>
              </a:rPr>
              <a:t> would increase</a:t>
            </a:r>
          </a:p>
        </p:txBody>
      </p:sp>
      <p:sp>
        <p:nvSpPr>
          <p:cNvPr id="27654" name="Text Box 6"/>
          <p:cNvSpPr txBox="1">
            <a:spLocks noChangeArrowheads="1"/>
          </p:cNvSpPr>
          <p:nvPr/>
        </p:nvSpPr>
        <p:spPr bwMode="auto">
          <a:xfrm>
            <a:off x="1704975" y="4678363"/>
            <a:ext cx="6678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FFFF"/>
                </a:solidFill>
              </a:rPr>
              <a:t>The number of moles of H</a:t>
            </a:r>
            <a:r>
              <a:rPr lang="en-US" baseline="-25000">
                <a:solidFill>
                  <a:srgbClr val="00FFFF"/>
                </a:solidFill>
              </a:rPr>
              <a:t>2</a:t>
            </a:r>
            <a:r>
              <a:rPr lang="en-US">
                <a:solidFill>
                  <a:srgbClr val="00FFFF"/>
                </a:solidFill>
              </a:rPr>
              <a:t> would decrease</a:t>
            </a:r>
          </a:p>
        </p:txBody>
      </p:sp>
      <p:sp>
        <p:nvSpPr>
          <p:cNvPr id="27656" name="Text Box 8"/>
          <p:cNvSpPr txBox="1">
            <a:spLocks noChangeArrowheads="1"/>
          </p:cNvSpPr>
          <p:nvPr/>
        </p:nvSpPr>
        <p:spPr bwMode="auto">
          <a:xfrm>
            <a:off x="3862388" y="6035675"/>
            <a:ext cx="52816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00FFFF"/>
                </a:solidFill>
              </a:rPr>
              <a:t>No effect. A catalyst speeds up both the forward and reverse reactions the same amount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additive="base">
                                        <p:cTn id="7" dur="500" fill="hold"/>
                                        <p:tgtEl>
                                          <p:spTgt spid="27653"/>
                                        </p:tgtEl>
                                        <p:attrNameLst>
                                          <p:attrName>ppt_x</p:attrName>
                                        </p:attrNameLst>
                                      </p:cBhvr>
                                      <p:tavLst>
                                        <p:tav tm="0">
                                          <p:val>
                                            <p:strVal val="0-#ppt_w/2"/>
                                          </p:val>
                                        </p:tav>
                                        <p:tav tm="100000">
                                          <p:val>
                                            <p:strVal val="#ppt_x"/>
                                          </p:val>
                                        </p:tav>
                                      </p:tavLst>
                                    </p:anim>
                                    <p:anim calcmode="lin" valueType="num">
                                      <p:cBhvr additive="base">
                                        <p:cTn id="8" dur="500" fill="hold"/>
                                        <p:tgtEl>
                                          <p:spTgt spid="2765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4"/>
                                        </p:tgtEl>
                                        <p:attrNameLst>
                                          <p:attrName>style.visibility</p:attrName>
                                        </p:attrNameLst>
                                      </p:cBhvr>
                                      <p:to>
                                        <p:strVal val="visible"/>
                                      </p:to>
                                    </p:set>
                                    <p:anim calcmode="lin" valueType="num">
                                      <p:cBhvr additive="base">
                                        <p:cTn id="13" dur="500" fill="hold"/>
                                        <p:tgtEl>
                                          <p:spTgt spid="27654"/>
                                        </p:tgtEl>
                                        <p:attrNameLst>
                                          <p:attrName>ppt_x</p:attrName>
                                        </p:attrNameLst>
                                      </p:cBhvr>
                                      <p:tavLst>
                                        <p:tav tm="0">
                                          <p:val>
                                            <p:strVal val="0-#ppt_w/2"/>
                                          </p:val>
                                        </p:tav>
                                        <p:tav tm="100000">
                                          <p:val>
                                            <p:strVal val="#ppt_x"/>
                                          </p:val>
                                        </p:tav>
                                      </p:tavLst>
                                    </p:anim>
                                    <p:anim calcmode="lin" valueType="num">
                                      <p:cBhvr additive="base">
                                        <p:cTn id="14" dur="500" fill="hold"/>
                                        <p:tgtEl>
                                          <p:spTgt spid="276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6"/>
                                        </p:tgtEl>
                                        <p:attrNameLst>
                                          <p:attrName>style.visibility</p:attrName>
                                        </p:attrNameLst>
                                      </p:cBhvr>
                                      <p:to>
                                        <p:strVal val="visible"/>
                                      </p:to>
                                    </p:set>
                                    <p:anim calcmode="lin" valueType="num">
                                      <p:cBhvr additive="base">
                                        <p:cTn id="19" dur="500" fill="hold"/>
                                        <p:tgtEl>
                                          <p:spTgt spid="27656"/>
                                        </p:tgtEl>
                                        <p:attrNameLst>
                                          <p:attrName>ppt_x</p:attrName>
                                        </p:attrNameLst>
                                      </p:cBhvr>
                                      <p:tavLst>
                                        <p:tav tm="0">
                                          <p:val>
                                            <p:strVal val="0-#ppt_w/2"/>
                                          </p:val>
                                        </p:tav>
                                        <p:tav tm="100000">
                                          <p:val>
                                            <p:strVal val="#ppt_x"/>
                                          </p:val>
                                        </p:tav>
                                      </p:tavLst>
                                    </p:anim>
                                    <p:anim calcmode="lin" valueType="num">
                                      <p:cBhvr additive="base">
                                        <p:cTn id="20" dur="500" fill="hold"/>
                                        <p:tgtEl>
                                          <p:spTgt spid="276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utoUpdateAnimBg="0"/>
      <p:bldP spid="27654" grpId="0" autoUpdateAnimBg="0"/>
      <p:bldP spid="27656" grpId="0"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219200" y="304800"/>
            <a:ext cx="7772400" cy="1219200"/>
          </a:xfrm>
        </p:spPr>
        <p:txBody>
          <a:bodyPr>
            <a:normAutofit fontScale="90000"/>
          </a:bodyPr>
          <a:lstStyle/>
          <a:p>
            <a:r>
              <a:rPr lang="en-US"/>
              <a:t>Regents Question: 01/03 #11</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89841C0B-48C4-46FC-970A-CB3BB2C4C6FE}" type="slidenum">
              <a:rPr lang="en-US"/>
              <a:pPr/>
              <a:t>79</a:t>
            </a:fld>
            <a:endParaRPr lang="en-US"/>
          </a:p>
        </p:txBody>
      </p:sp>
      <p:sp>
        <p:nvSpPr>
          <p:cNvPr id="32771" name="Text Box 3"/>
          <p:cNvSpPr txBox="1">
            <a:spLocks noChangeArrowheads="1"/>
          </p:cNvSpPr>
          <p:nvPr/>
        </p:nvSpPr>
        <p:spPr bwMode="auto">
          <a:xfrm>
            <a:off x="1490663" y="1752600"/>
            <a:ext cx="7500937"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Which type or types of change, if any, can reach equilibrium?</a:t>
            </a:r>
          </a:p>
          <a:p>
            <a:pPr>
              <a:spcBef>
                <a:spcPct val="50000"/>
              </a:spcBef>
            </a:pPr>
            <a:r>
              <a:rPr lang="en-US">
                <a:latin typeface="NewCaledonia" charset="0"/>
              </a:rPr>
              <a:t>(1) a chemical change, only</a:t>
            </a:r>
          </a:p>
          <a:p>
            <a:pPr>
              <a:spcBef>
                <a:spcPct val="50000"/>
              </a:spcBef>
            </a:pPr>
            <a:r>
              <a:rPr lang="en-US">
                <a:latin typeface="NewCaledonia" charset="0"/>
              </a:rPr>
              <a:t>(2) a physical change, only</a:t>
            </a:r>
          </a:p>
          <a:p>
            <a:pPr>
              <a:spcBef>
                <a:spcPct val="50000"/>
              </a:spcBef>
            </a:pPr>
            <a:r>
              <a:rPr lang="en-US">
                <a:latin typeface="NewCaledonia" charset="0"/>
              </a:rPr>
              <a:t>(3) both a chemical and a physical change</a:t>
            </a:r>
          </a:p>
          <a:p>
            <a:pPr>
              <a:spcBef>
                <a:spcPct val="50000"/>
              </a:spcBef>
            </a:pPr>
            <a:r>
              <a:rPr lang="en-US">
                <a:latin typeface="NewCaledonia" charset="0"/>
              </a:rPr>
              <a:t>(4) neither a chemical nor a physical change</a:t>
            </a:r>
          </a:p>
        </p:txBody>
      </p:sp>
      <p:pic>
        <p:nvPicPr>
          <p:cNvPr id="32772"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32773" name="WordArt 5"/>
          <p:cNvSpPr>
            <a:spLocks noChangeArrowheads="1" noChangeShapeType="1" noTextEdit="1"/>
          </p:cNvSpPr>
          <p:nvPr/>
        </p:nvSpPr>
        <p:spPr bwMode="auto">
          <a:xfrm>
            <a:off x="1195388" y="3813175"/>
            <a:ext cx="338137" cy="3381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32773"/>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19200" y="304800"/>
            <a:ext cx="7772400" cy="1219200"/>
          </a:xfrm>
        </p:spPr>
        <p:txBody>
          <a:bodyPr/>
          <a:lstStyle/>
          <a:p>
            <a:r>
              <a:rPr lang="en-US"/>
              <a:t>Regents Question: 01/03 #5</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C598BF2C-0091-4FF5-9B6A-7402103DDD4F}" type="slidenum">
              <a:rPr lang="en-US"/>
              <a:pPr/>
              <a:t>8</a:t>
            </a:fld>
            <a:endParaRPr lang="en-US"/>
          </a:p>
        </p:txBody>
      </p:sp>
      <p:sp>
        <p:nvSpPr>
          <p:cNvPr id="33795" name="Text Box 3"/>
          <p:cNvSpPr txBox="1">
            <a:spLocks noChangeArrowheads="1"/>
          </p:cNvSpPr>
          <p:nvPr/>
        </p:nvSpPr>
        <p:spPr bwMode="auto">
          <a:xfrm>
            <a:off x="1668463" y="1752600"/>
            <a:ext cx="7323137"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Which event must </a:t>
            </a:r>
            <a:r>
              <a:rPr lang="en-US" i="1">
                <a:latin typeface="NewCaledonia-Italic" charset="0"/>
              </a:rPr>
              <a:t>always </a:t>
            </a:r>
            <a:r>
              <a:rPr lang="en-US">
                <a:latin typeface="NewCaledonia" charset="0"/>
              </a:rPr>
              <a:t>occur for a chemical reaction to take place?</a:t>
            </a:r>
          </a:p>
          <a:p>
            <a:pPr>
              <a:spcBef>
                <a:spcPct val="50000"/>
              </a:spcBef>
            </a:pPr>
            <a:r>
              <a:rPr lang="en-US">
                <a:latin typeface="NewCaledonia" charset="0"/>
              </a:rPr>
              <a:t>(1) formation of a precipitate</a:t>
            </a:r>
          </a:p>
          <a:p>
            <a:pPr>
              <a:spcBef>
                <a:spcPct val="50000"/>
              </a:spcBef>
            </a:pPr>
            <a:r>
              <a:rPr lang="en-US">
                <a:latin typeface="NewCaledonia" charset="0"/>
              </a:rPr>
              <a:t>(2) formation of a gas</a:t>
            </a:r>
          </a:p>
          <a:p>
            <a:pPr>
              <a:spcBef>
                <a:spcPct val="50000"/>
              </a:spcBef>
            </a:pPr>
            <a:r>
              <a:rPr lang="en-US">
                <a:latin typeface="NewCaledonia" charset="0"/>
              </a:rPr>
              <a:t>(3) effective collisions between reacting particles</a:t>
            </a:r>
          </a:p>
          <a:p>
            <a:pPr>
              <a:spcBef>
                <a:spcPct val="50000"/>
              </a:spcBef>
            </a:pPr>
            <a:r>
              <a:rPr lang="en-US">
                <a:latin typeface="NewCaledonia" charset="0"/>
              </a:rPr>
              <a:t>(4) addition of a catalyst to the reaction system</a:t>
            </a:r>
          </a:p>
        </p:txBody>
      </p:sp>
      <p:pic>
        <p:nvPicPr>
          <p:cNvPr id="33796"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33798" name="WordArt 6"/>
          <p:cNvSpPr>
            <a:spLocks noChangeArrowheads="1" noChangeShapeType="1" noTextEdit="1"/>
          </p:cNvSpPr>
          <p:nvPr/>
        </p:nvSpPr>
        <p:spPr bwMode="auto">
          <a:xfrm>
            <a:off x="1290638" y="3814763"/>
            <a:ext cx="338137"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3379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p:txBody>
          <a:bodyPr>
            <a:normAutofit fontScale="90000"/>
          </a:bodyPr>
          <a:lstStyle/>
          <a:p>
            <a:r>
              <a:rPr lang="en-US"/>
              <a:t>At equilibrium the concentrations do not change.</a:t>
            </a:r>
          </a:p>
        </p:txBody>
      </p:sp>
      <p:sp>
        <p:nvSpPr>
          <p:cNvPr id="16390" name="Rectangle 6"/>
          <p:cNvSpPr>
            <a:spLocks noGrp="1" noChangeArrowheads="1"/>
          </p:cNvSpPr>
          <p:nvPr>
            <p:ph idx="1"/>
          </p:nvPr>
        </p:nvSpPr>
        <p:spPr>
          <a:xfrm>
            <a:off x="1219200" y="1600200"/>
            <a:ext cx="7772400" cy="4305300"/>
          </a:xfrm>
        </p:spPr>
        <p:txBody>
          <a:bodyPr/>
          <a:lstStyle/>
          <a:p>
            <a:r>
              <a:rPr lang="en-US"/>
              <a:t>Hydrogen and nitrogen are changing into ammonia as fast as ammonia is changing into hydrogen and nitrogen.</a:t>
            </a:r>
          </a:p>
          <a:p>
            <a:r>
              <a:rPr lang="en-US"/>
              <a:t>The amounts of each (concentrations) are not necessarily equal, only the rates of reaction are equal.</a:t>
            </a:r>
          </a:p>
          <a:p>
            <a:r>
              <a:rPr lang="en-US"/>
              <a:t>At equilibrium, the concentrations do not change.</a:t>
            </a:r>
          </a:p>
        </p:txBody>
      </p:sp>
      <p:sp>
        <p:nvSpPr>
          <p:cNvPr id="7" name="Date Placeholder 3"/>
          <p:cNvSpPr>
            <a:spLocks noGrp="1"/>
          </p:cNvSpPr>
          <p:nvPr>
            <p:ph type="dt" sz="half" idx="10"/>
          </p:nvPr>
        </p:nvSpPr>
        <p:spPr/>
        <p:txBody>
          <a:bodyPr/>
          <a:lstStyle/>
          <a:p>
            <a:r>
              <a:rPr lang="en-US"/>
              <a:t>J Deutsch 2003</a:t>
            </a:r>
          </a:p>
        </p:txBody>
      </p:sp>
      <p:sp>
        <p:nvSpPr>
          <p:cNvPr id="8" name="Slide Number Placeholder 5"/>
          <p:cNvSpPr>
            <a:spLocks noGrp="1"/>
          </p:cNvSpPr>
          <p:nvPr>
            <p:ph type="sldNum" sz="quarter" idx="12"/>
          </p:nvPr>
        </p:nvSpPr>
        <p:spPr/>
        <p:txBody>
          <a:bodyPr/>
          <a:lstStyle/>
          <a:p>
            <a:fld id="{6C43C5DF-760B-4E8A-9919-42F73B85DE0B}" type="slidenum">
              <a:rPr lang="en-US"/>
              <a:pPr/>
              <a:t>80</a:t>
            </a:fld>
            <a:endParaRPr lang="en-US"/>
          </a:p>
        </p:txBody>
      </p:sp>
      <p:sp>
        <p:nvSpPr>
          <p:cNvPr id="16391" name="Text Box 7"/>
          <p:cNvSpPr txBox="1">
            <a:spLocks noChangeArrowheads="1"/>
          </p:cNvSpPr>
          <p:nvPr/>
        </p:nvSpPr>
        <p:spPr bwMode="auto">
          <a:xfrm>
            <a:off x="1762125" y="5795963"/>
            <a:ext cx="64722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a:t>3H</a:t>
            </a:r>
            <a:r>
              <a:rPr lang="en-US" sz="4000" baseline="-25000"/>
              <a:t>2</a:t>
            </a:r>
            <a:r>
              <a:rPr lang="en-US" sz="4000"/>
              <a:t>(g)</a:t>
            </a:r>
            <a:r>
              <a:rPr lang="en-US" sz="4000" baseline="-25000"/>
              <a:t> </a:t>
            </a:r>
            <a:r>
              <a:rPr lang="en-US" sz="4000"/>
              <a:t>+ N</a:t>
            </a:r>
            <a:r>
              <a:rPr lang="en-US" sz="4000" baseline="-25000"/>
              <a:t>2</a:t>
            </a:r>
            <a:r>
              <a:rPr lang="en-US" sz="4000"/>
              <a:t>(g)           2NH</a:t>
            </a:r>
            <a:r>
              <a:rPr lang="en-US" sz="4000" baseline="-25000"/>
              <a:t>3</a:t>
            </a:r>
            <a:r>
              <a:rPr lang="en-US" sz="4000"/>
              <a:t>(g)</a:t>
            </a:r>
          </a:p>
        </p:txBody>
      </p:sp>
      <p:sp>
        <p:nvSpPr>
          <p:cNvPr id="16392" name="Line 8"/>
          <p:cNvSpPr>
            <a:spLocks noChangeShapeType="1"/>
          </p:cNvSpPr>
          <p:nvPr/>
        </p:nvSpPr>
        <p:spPr bwMode="auto">
          <a:xfrm>
            <a:off x="5192713" y="5915025"/>
            <a:ext cx="814387"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393" name="Line 9"/>
          <p:cNvSpPr>
            <a:spLocks noChangeShapeType="1"/>
          </p:cNvSpPr>
          <p:nvPr/>
        </p:nvSpPr>
        <p:spPr bwMode="auto">
          <a:xfrm>
            <a:off x="5145088" y="6110288"/>
            <a:ext cx="814387" cy="0"/>
          </a:xfrm>
          <a:prstGeom prst="line">
            <a:avLst/>
          </a:prstGeom>
          <a:noFill/>
          <a:ln w="28575"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19200" y="304800"/>
            <a:ext cx="7772400" cy="1219200"/>
          </a:xfrm>
        </p:spPr>
        <p:txBody>
          <a:bodyPr>
            <a:normAutofit fontScale="90000"/>
          </a:bodyPr>
          <a:lstStyle/>
          <a:p>
            <a:r>
              <a:rPr lang="en-US"/>
              <a:t>Regents Question: 06/02 #35</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B1710240-79E2-4DD7-9E73-FCA382A8117A}" type="slidenum">
              <a:rPr lang="en-US"/>
              <a:pPr/>
              <a:t>81</a:t>
            </a:fld>
            <a:endParaRPr lang="en-US"/>
          </a:p>
        </p:txBody>
      </p:sp>
      <p:sp>
        <p:nvSpPr>
          <p:cNvPr id="24579" name="Text Box 3"/>
          <p:cNvSpPr txBox="1">
            <a:spLocks noChangeArrowheads="1"/>
          </p:cNvSpPr>
          <p:nvPr/>
        </p:nvSpPr>
        <p:spPr bwMode="auto">
          <a:xfrm>
            <a:off x="1597025" y="1752600"/>
            <a:ext cx="7394575"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Given the equilibrium reaction at STP:</a:t>
            </a:r>
          </a:p>
          <a:p>
            <a:pPr>
              <a:spcBef>
                <a:spcPct val="50000"/>
              </a:spcBef>
            </a:pPr>
            <a:r>
              <a:rPr lang="en-US">
                <a:latin typeface="NewCaledonia" charset="0"/>
              </a:rPr>
              <a:t>N</a:t>
            </a:r>
            <a:r>
              <a:rPr lang="en-US" baseline="-25000">
                <a:latin typeface="NewCaledonia" charset="0"/>
              </a:rPr>
              <a:t>2</a:t>
            </a:r>
            <a:r>
              <a:rPr lang="en-US">
                <a:latin typeface="NewCaledonia" charset="0"/>
              </a:rPr>
              <a:t>O</a:t>
            </a:r>
            <a:r>
              <a:rPr lang="en-US" baseline="-25000">
                <a:latin typeface="NewCaledonia" charset="0"/>
              </a:rPr>
              <a:t>4</a:t>
            </a:r>
            <a:r>
              <a:rPr lang="en-US">
                <a:latin typeface="NewCaledonia" charset="0"/>
              </a:rPr>
              <a:t> (g) =  2 NO</a:t>
            </a:r>
            <a:r>
              <a:rPr lang="en-US" baseline="-25000">
                <a:latin typeface="NewCaledonia" charset="0"/>
              </a:rPr>
              <a:t>2</a:t>
            </a:r>
            <a:r>
              <a:rPr lang="en-US">
                <a:latin typeface="NewCaledonia" charset="0"/>
              </a:rPr>
              <a:t> (g)</a:t>
            </a:r>
          </a:p>
          <a:p>
            <a:pPr>
              <a:spcBef>
                <a:spcPct val="50000"/>
              </a:spcBef>
            </a:pPr>
            <a:r>
              <a:rPr lang="en-US">
                <a:latin typeface="NewCaledonia" charset="0"/>
              </a:rPr>
              <a:t>Which statement correctly describes this system?</a:t>
            </a:r>
          </a:p>
          <a:p>
            <a:pPr>
              <a:spcBef>
                <a:spcPct val="50000"/>
              </a:spcBef>
            </a:pPr>
            <a:r>
              <a:rPr lang="en-US">
                <a:latin typeface="NewCaledonia" charset="0"/>
              </a:rPr>
              <a:t>(1) The forward and reverse reaction rates are equal.</a:t>
            </a:r>
          </a:p>
          <a:p>
            <a:pPr>
              <a:spcBef>
                <a:spcPct val="50000"/>
              </a:spcBef>
            </a:pPr>
            <a:r>
              <a:rPr lang="en-US">
                <a:latin typeface="NewCaledonia" charset="0"/>
              </a:rPr>
              <a:t>(2) The forward and reverse reaction rates are both increasing.</a:t>
            </a:r>
          </a:p>
          <a:p>
            <a:pPr>
              <a:spcBef>
                <a:spcPct val="50000"/>
              </a:spcBef>
            </a:pPr>
            <a:r>
              <a:rPr lang="en-US">
                <a:latin typeface="NewCaledonia" charset="0"/>
              </a:rPr>
              <a:t>(3) The concentrations of N</a:t>
            </a:r>
            <a:r>
              <a:rPr lang="en-US" baseline="-25000">
                <a:latin typeface="NewCaledonia" charset="0"/>
              </a:rPr>
              <a:t>2</a:t>
            </a:r>
            <a:r>
              <a:rPr lang="en-US">
                <a:latin typeface="NewCaledonia" charset="0"/>
              </a:rPr>
              <a:t>O</a:t>
            </a:r>
            <a:r>
              <a:rPr lang="en-US" baseline="-25000">
                <a:latin typeface="NewCaledonia" charset="0"/>
              </a:rPr>
              <a:t>4</a:t>
            </a:r>
            <a:r>
              <a:rPr lang="en-US">
                <a:latin typeface="NewCaledonia" charset="0"/>
              </a:rPr>
              <a:t> and NO</a:t>
            </a:r>
            <a:r>
              <a:rPr lang="en-US" baseline="-25000">
                <a:latin typeface="NewCaledonia" charset="0"/>
              </a:rPr>
              <a:t>2</a:t>
            </a:r>
            <a:r>
              <a:rPr lang="en-US">
                <a:latin typeface="NewCaledonia" charset="0"/>
              </a:rPr>
              <a:t> are equal.</a:t>
            </a:r>
          </a:p>
          <a:p>
            <a:pPr>
              <a:spcBef>
                <a:spcPct val="50000"/>
              </a:spcBef>
            </a:pPr>
            <a:r>
              <a:rPr lang="en-US">
                <a:latin typeface="NewCaledonia" charset="0"/>
              </a:rPr>
              <a:t>(4) The concentrations of N</a:t>
            </a:r>
            <a:r>
              <a:rPr lang="en-US" baseline="-25000">
                <a:latin typeface="NewCaledonia" charset="0"/>
              </a:rPr>
              <a:t>2</a:t>
            </a:r>
            <a:r>
              <a:rPr lang="en-US">
                <a:latin typeface="NewCaledonia" charset="0"/>
              </a:rPr>
              <a:t>O</a:t>
            </a:r>
            <a:r>
              <a:rPr lang="en-US" baseline="-25000">
                <a:latin typeface="NewCaledonia" charset="0"/>
              </a:rPr>
              <a:t>4</a:t>
            </a:r>
            <a:r>
              <a:rPr lang="en-US">
                <a:latin typeface="NewCaledonia" charset="0"/>
              </a:rPr>
              <a:t> and NO</a:t>
            </a:r>
            <a:r>
              <a:rPr lang="en-US" baseline="-25000">
                <a:latin typeface="NewCaledonia" charset="0"/>
              </a:rPr>
              <a:t>2</a:t>
            </a:r>
            <a:r>
              <a:rPr lang="en-US">
                <a:latin typeface="NewCaledonia" charset="0"/>
              </a:rPr>
              <a:t> are both increasing.</a:t>
            </a:r>
          </a:p>
        </p:txBody>
      </p:sp>
      <p:pic>
        <p:nvPicPr>
          <p:cNvPr id="24580"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24583" name="WordArt 7"/>
          <p:cNvSpPr>
            <a:spLocks noChangeArrowheads="1" noChangeShapeType="1" noTextEdit="1"/>
          </p:cNvSpPr>
          <p:nvPr/>
        </p:nvSpPr>
        <p:spPr bwMode="auto">
          <a:xfrm>
            <a:off x="1254125" y="3468688"/>
            <a:ext cx="338138"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24583"/>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19200" y="304800"/>
            <a:ext cx="7772400" cy="1219200"/>
          </a:xfrm>
        </p:spPr>
        <p:txBody>
          <a:bodyPr>
            <a:normAutofit fontScale="90000"/>
          </a:bodyPr>
          <a:lstStyle/>
          <a:p>
            <a:r>
              <a:rPr lang="en-US"/>
              <a:t>Regents Question: 08/02 #13</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00203005-F7AB-45AC-80AF-C4303587F740}" type="slidenum">
              <a:rPr lang="en-US"/>
              <a:pPr/>
              <a:t>82</a:t>
            </a:fld>
            <a:endParaRPr lang="en-US"/>
          </a:p>
        </p:txBody>
      </p:sp>
      <p:sp>
        <p:nvSpPr>
          <p:cNvPr id="28675" name="Text Box 3"/>
          <p:cNvSpPr txBox="1">
            <a:spLocks noChangeArrowheads="1"/>
          </p:cNvSpPr>
          <p:nvPr/>
        </p:nvSpPr>
        <p:spPr bwMode="auto">
          <a:xfrm>
            <a:off x="1620838" y="1776413"/>
            <a:ext cx="7370762"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Which statement correctly describes a chemical reaction at equilibrium?</a:t>
            </a:r>
          </a:p>
          <a:p>
            <a:pPr>
              <a:spcBef>
                <a:spcPct val="50000"/>
              </a:spcBef>
            </a:pPr>
            <a:r>
              <a:rPr lang="en-US">
                <a:latin typeface="NewCaledonia" charset="0"/>
              </a:rPr>
              <a:t>(1) The concentrations of the products and reactants are equal.</a:t>
            </a:r>
          </a:p>
          <a:p>
            <a:pPr>
              <a:spcBef>
                <a:spcPct val="50000"/>
              </a:spcBef>
            </a:pPr>
            <a:r>
              <a:rPr lang="en-US">
                <a:latin typeface="NewCaledonia" charset="0"/>
              </a:rPr>
              <a:t>(2) The concentrations of the products and reactants are constant.</a:t>
            </a:r>
          </a:p>
          <a:p>
            <a:pPr>
              <a:spcBef>
                <a:spcPct val="50000"/>
              </a:spcBef>
            </a:pPr>
            <a:r>
              <a:rPr lang="en-US">
                <a:latin typeface="NewCaledonia" charset="0"/>
              </a:rPr>
              <a:t>(3) The rate of the forward reaction is less than the rate of the reverse reaction.</a:t>
            </a:r>
          </a:p>
          <a:p>
            <a:pPr>
              <a:spcBef>
                <a:spcPct val="50000"/>
              </a:spcBef>
            </a:pPr>
            <a:r>
              <a:rPr lang="en-US">
                <a:latin typeface="NewCaledonia" charset="0"/>
              </a:rPr>
              <a:t>(4) The rate of the forward reaction is greater than the rate of the reverse reaction.</a:t>
            </a:r>
          </a:p>
        </p:txBody>
      </p:sp>
      <p:pic>
        <p:nvPicPr>
          <p:cNvPr id="28676"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28677" name="WordArt 5"/>
          <p:cNvSpPr>
            <a:spLocks noChangeArrowheads="1" noChangeShapeType="1" noTextEdit="1"/>
          </p:cNvSpPr>
          <p:nvPr/>
        </p:nvSpPr>
        <p:spPr bwMode="auto">
          <a:xfrm>
            <a:off x="1290638" y="3671888"/>
            <a:ext cx="338137"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28677"/>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219200" y="304800"/>
            <a:ext cx="7772400" cy="1219200"/>
          </a:xfrm>
        </p:spPr>
        <p:txBody>
          <a:bodyPr>
            <a:normAutofit fontScale="90000"/>
          </a:bodyPr>
          <a:lstStyle/>
          <a:p>
            <a:r>
              <a:rPr lang="en-US"/>
              <a:t>Regents Question: 08/02 #60</a:t>
            </a:r>
          </a:p>
        </p:txBody>
      </p:sp>
      <p:sp>
        <p:nvSpPr>
          <p:cNvPr id="8" name="Date Placeholder 2"/>
          <p:cNvSpPr>
            <a:spLocks noGrp="1"/>
          </p:cNvSpPr>
          <p:nvPr>
            <p:ph type="dt" sz="half" idx="10"/>
          </p:nvPr>
        </p:nvSpPr>
        <p:spPr/>
        <p:txBody>
          <a:bodyPr/>
          <a:lstStyle/>
          <a:p>
            <a:r>
              <a:rPr lang="en-US"/>
              <a:t>J Deutsch 2003</a:t>
            </a:r>
          </a:p>
        </p:txBody>
      </p:sp>
      <p:sp>
        <p:nvSpPr>
          <p:cNvPr id="9" name="Slide Number Placeholder 4"/>
          <p:cNvSpPr>
            <a:spLocks noGrp="1"/>
          </p:cNvSpPr>
          <p:nvPr>
            <p:ph type="sldNum" sz="quarter" idx="12"/>
          </p:nvPr>
        </p:nvSpPr>
        <p:spPr/>
        <p:txBody>
          <a:bodyPr/>
          <a:lstStyle/>
          <a:p>
            <a:fld id="{F19BC0C8-B3B7-46E5-A95E-43232C721278}" type="slidenum">
              <a:rPr lang="en-US"/>
              <a:pPr/>
              <a:t>83</a:t>
            </a:fld>
            <a:endParaRPr lang="en-US"/>
          </a:p>
        </p:txBody>
      </p:sp>
      <p:sp>
        <p:nvSpPr>
          <p:cNvPr id="31747" name="Text Box 3"/>
          <p:cNvSpPr txBox="1">
            <a:spLocks noChangeArrowheads="1"/>
          </p:cNvSpPr>
          <p:nvPr/>
        </p:nvSpPr>
        <p:spPr bwMode="auto">
          <a:xfrm>
            <a:off x="1371600" y="1752600"/>
            <a:ext cx="7620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The equation for the saturated solution equilibrium of potassium nitrate (KNO</a:t>
            </a:r>
            <a:r>
              <a:rPr lang="en-US" baseline="-25000">
                <a:latin typeface="NewCaledonia" charset="0"/>
              </a:rPr>
              <a:t>3</a:t>
            </a:r>
            <a:r>
              <a:rPr lang="en-US">
                <a:latin typeface="NewCaledonia" charset="0"/>
              </a:rPr>
              <a:t> ) is shown below.</a:t>
            </a:r>
          </a:p>
          <a:p>
            <a:pPr>
              <a:spcBef>
                <a:spcPct val="50000"/>
              </a:spcBef>
            </a:pPr>
            <a:r>
              <a:rPr lang="en-US">
                <a:latin typeface="NewCaledonia" charset="0"/>
              </a:rPr>
              <a:t>KNO</a:t>
            </a:r>
            <a:r>
              <a:rPr lang="en-US" baseline="-25000">
                <a:latin typeface="NewCaledonia" charset="0"/>
              </a:rPr>
              <a:t>3</a:t>
            </a:r>
            <a:r>
              <a:rPr lang="en-US">
                <a:latin typeface="NewCaledonia" charset="0"/>
              </a:rPr>
              <a:t> (s) + energy         K</a:t>
            </a:r>
            <a:r>
              <a:rPr lang="en-US" baseline="30000">
                <a:latin typeface="NewCaledonia" charset="0"/>
              </a:rPr>
              <a:t>+</a:t>
            </a:r>
            <a:r>
              <a:rPr lang="en-US">
                <a:latin typeface="NewCaledonia" charset="0"/>
              </a:rPr>
              <a:t> (aq) + NO</a:t>
            </a:r>
            <a:r>
              <a:rPr lang="en-US" baseline="-25000">
                <a:latin typeface="NewCaledonia" charset="0"/>
              </a:rPr>
              <a:t>3</a:t>
            </a:r>
            <a:r>
              <a:rPr lang="en-US" baseline="30000">
                <a:latin typeface="NewCaledonia" charset="0"/>
              </a:rPr>
              <a:t>– </a:t>
            </a:r>
            <a:r>
              <a:rPr lang="en-US">
                <a:latin typeface="NewCaledonia" charset="0"/>
              </a:rPr>
              <a:t>(aq)</a:t>
            </a:r>
          </a:p>
          <a:p>
            <a:pPr>
              <a:spcBef>
                <a:spcPct val="50000"/>
              </a:spcBef>
            </a:pPr>
            <a:r>
              <a:rPr lang="en-US">
                <a:latin typeface="NewCaledonia" charset="0"/>
              </a:rPr>
              <a:t>Compare the rate of dissolving KNO</a:t>
            </a:r>
            <a:r>
              <a:rPr lang="en-US" baseline="-25000">
                <a:latin typeface="NewCaledonia" charset="0"/>
              </a:rPr>
              <a:t>3</a:t>
            </a:r>
            <a:r>
              <a:rPr lang="en-US">
                <a:latin typeface="NewCaledonia" charset="0"/>
              </a:rPr>
              <a:t> with the rate of  recrystallization of KNO</a:t>
            </a:r>
            <a:r>
              <a:rPr lang="en-US" baseline="-25000">
                <a:latin typeface="NewCaledonia" charset="0"/>
              </a:rPr>
              <a:t>3</a:t>
            </a:r>
            <a:r>
              <a:rPr lang="en-US">
                <a:latin typeface="NewCaledonia" charset="0"/>
              </a:rPr>
              <a:t> for the saturated solution.  </a:t>
            </a:r>
          </a:p>
        </p:txBody>
      </p:sp>
      <p:pic>
        <p:nvPicPr>
          <p:cNvPr id="31748" name="Picture 4" descr="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31750" name="Line 6"/>
          <p:cNvSpPr>
            <a:spLocks noChangeShapeType="1"/>
          </p:cNvSpPr>
          <p:nvPr/>
        </p:nvSpPr>
        <p:spPr bwMode="auto">
          <a:xfrm>
            <a:off x="3965575" y="2862263"/>
            <a:ext cx="368300" cy="0"/>
          </a:xfrm>
          <a:prstGeom prst="line">
            <a:avLst/>
          </a:prstGeom>
          <a:noFill/>
          <a:ln w="1270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1751" name="Line 7"/>
          <p:cNvSpPr>
            <a:spLocks noChangeShapeType="1"/>
          </p:cNvSpPr>
          <p:nvPr/>
        </p:nvSpPr>
        <p:spPr bwMode="auto">
          <a:xfrm>
            <a:off x="3962400" y="3027363"/>
            <a:ext cx="368300" cy="0"/>
          </a:xfrm>
          <a:prstGeom prst="line">
            <a:avLst/>
          </a:prstGeom>
          <a:noFill/>
          <a:ln w="12700"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1752" name="Text Box 8"/>
          <p:cNvSpPr txBox="1">
            <a:spLocks noChangeArrowheads="1"/>
          </p:cNvSpPr>
          <p:nvPr/>
        </p:nvSpPr>
        <p:spPr bwMode="auto">
          <a:xfrm>
            <a:off x="1614488" y="4583113"/>
            <a:ext cx="70310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hlink"/>
                </a:solidFill>
              </a:rPr>
              <a:t>The rate of dissolving equals the rate of recrystallization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52"/>
                                        </p:tgtEl>
                                        <p:attrNameLst>
                                          <p:attrName>style.visibility</p:attrName>
                                        </p:attrNameLst>
                                      </p:cBhvr>
                                      <p:to>
                                        <p:strVal val="visible"/>
                                      </p:to>
                                    </p:set>
                                    <p:anim calcmode="lin" valueType="num">
                                      <p:cBhvr additive="base">
                                        <p:cTn id="7" dur="500" fill="hold"/>
                                        <p:tgtEl>
                                          <p:spTgt spid="31752"/>
                                        </p:tgtEl>
                                        <p:attrNameLst>
                                          <p:attrName>ppt_x</p:attrName>
                                        </p:attrNameLst>
                                      </p:cBhvr>
                                      <p:tavLst>
                                        <p:tav tm="0">
                                          <p:val>
                                            <p:strVal val="0-#ppt_w/2"/>
                                          </p:val>
                                        </p:tav>
                                        <p:tav tm="100000">
                                          <p:val>
                                            <p:strVal val="#ppt_x"/>
                                          </p:val>
                                        </p:tav>
                                      </p:tavLst>
                                    </p:anim>
                                    <p:anim calcmode="lin" valueType="num">
                                      <p:cBhvr additive="base">
                                        <p:cTn id="8" dur="500" fill="hold"/>
                                        <p:tgtEl>
                                          <p:spTgt spid="317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xfrm>
            <a:off x="1219200" y="304800"/>
            <a:ext cx="7772400" cy="3235325"/>
          </a:xfrm>
        </p:spPr>
        <p:txBody>
          <a:bodyPr>
            <a:normAutofit fontScale="90000"/>
          </a:bodyPr>
          <a:lstStyle/>
          <a:p>
            <a:r>
              <a:rPr lang="en-US" dirty="0" err="1"/>
              <a:t>LeChatelier’s</a:t>
            </a:r>
            <a:r>
              <a:rPr lang="en-US" dirty="0"/>
              <a:t> principle can be used to predict the effect of stress (change in pressure, volume, concentration, and temperature) on a system at equilibrium. </a:t>
            </a:r>
          </a:p>
        </p:txBody>
      </p:sp>
      <p:sp>
        <p:nvSpPr>
          <p:cNvPr id="8196" name="Rectangle 4"/>
          <p:cNvSpPr>
            <a:spLocks noGrp="1" noChangeArrowheads="1"/>
          </p:cNvSpPr>
          <p:nvPr>
            <p:ph idx="1"/>
          </p:nvPr>
        </p:nvSpPr>
        <p:spPr>
          <a:xfrm>
            <a:off x="1090613" y="3686175"/>
            <a:ext cx="7900987" cy="2909888"/>
          </a:xfrm>
        </p:spPr>
        <p:txBody>
          <a:bodyPr>
            <a:normAutofit fontScale="92500"/>
          </a:bodyPr>
          <a:lstStyle/>
          <a:p>
            <a:r>
              <a:rPr lang="en-US" sz="2400"/>
              <a:t>When you add something, the reaction tries to use it up</a:t>
            </a:r>
          </a:p>
          <a:p>
            <a:r>
              <a:rPr lang="en-US" sz="2400"/>
              <a:t>When  you remove something, the reaction tries to replace it</a:t>
            </a:r>
          </a:p>
          <a:p>
            <a:r>
              <a:rPr lang="en-US" sz="2400"/>
              <a:t>Changes in pressure only affect gases</a:t>
            </a:r>
          </a:p>
          <a:p>
            <a:r>
              <a:rPr lang="en-US" sz="2400"/>
              <a:t>Changes in temperature has  greater affect on the endothermic side</a:t>
            </a:r>
          </a:p>
          <a:p>
            <a:r>
              <a:rPr lang="en-US" sz="2400"/>
              <a:t>A catalyst does not cause a shift in equilibrium</a:t>
            </a:r>
          </a:p>
        </p:txBody>
      </p:sp>
      <p:sp>
        <p:nvSpPr>
          <p:cNvPr id="4" name="Date Placeholder 3"/>
          <p:cNvSpPr>
            <a:spLocks noGrp="1"/>
          </p:cNvSpPr>
          <p:nvPr>
            <p:ph type="dt" sz="half" idx="10"/>
          </p:nvPr>
        </p:nvSpPr>
        <p:spPr/>
        <p:txBody>
          <a:bodyPr/>
          <a:lstStyle/>
          <a:p>
            <a:r>
              <a:rPr lang="en-US"/>
              <a:t>J Deutsch 2003</a:t>
            </a:r>
          </a:p>
        </p:txBody>
      </p:sp>
      <p:sp>
        <p:nvSpPr>
          <p:cNvPr id="5" name="Slide Number Placeholder 5"/>
          <p:cNvSpPr>
            <a:spLocks noGrp="1"/>
          </p:cNvSpPr>
          <p:nvPr>
            <p:ph type="sldNum" sz="quarter" idx="12"/>
          </p:nvPr>
        </p:nvSpPr>
        <p:spPr/>
        <p:txBody>
          <a:bodyPr/>
          <a:lstStyle/>
          <a:p>
            <a:fld id="{1D794D0F-F6FB-457B-8DE6-DA11E7FE3F09}" type="slidenum">
              <a:rPr lang="en-US"/>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9" name="Rectangle 13"/>
          <p:cNvSpPr>
            <a:spLocks noGrp="1" noChangeArrowheads="1"/>
          </p:cNvSpPr>
          <p:nvPr>
            <p:ph type="title"/>
          </p:nvPr>
        </p:nvSpPr>
        <p:spPr>
          <a:xfrm>
            <a:off x="1176338" y="290513"/>
            <a:ext cx="7786687" cy="1420812"/>
          </a:xfrm>
        </p:spPr>
        <p:txBody>
          <a:bodyPr>
            <a:normAutofit fontScale="90000"/>
          </a:bodyPr>
          <a:lstStyle/>
          <a:p>
            <a:pPr algn="ctr"/>
            <a:r>
              <a:rPr lang="en-US" dirty="0"/>
              <a:t>Equilibrium on a see-saw</a:t>
            </a:r>
            <a:br>
              <a:rPr lang="en-US" dirty="0"/>
            </a:br>
            <a:r>
              <a:rPr lang="en-US" sz="3100" dirty="0">
                <a:solidFill>
                  <a:schemeClr val="tx1"/>
                </a:solidFill>
              </a:rPr>
              <a:t>3H</a:t>
            </a:r>
            <a:r>
              <a:rPr lang="en-US" sz="3100" baseline="-25000" dirty="0">
                <a:solidFill>
                  <a:schemeClr val="tx1"/>
                </a:solidFill>
              </a:rPr>
              <a:t>2</a:t>
            </a:r>
            <a:r>
              <a:rPr lang="en-US" sz="3100" dirty="0">
                <a:solidFill>
                  <a:schemeClr val="tx1"/>
                </a:solidFill>
              </a:rPr>
              <a:t>(g)</a:t>
            </a:r>
            <a:r>
              <a:rPr lang="en-US" sz="3100" baseline="-25000" dirty="0">
                <a:solidFill>
                  <a:schemeClr val="tx1"/>
                </a:solidFill>
              </a:rPr>
              <a:t> </a:t>
            </a:r>
            <a:r>
              <a:rPr lang="en-US" sz="3100" dirty="0">
                <a:solidFill>
                  <a:schemeClr val="tx1"/>
                </a:solidFill>
              </a:rPr>
              <a:t>+ N</a:t>
            </a:r>
            <a:r>
              <a:rPr lang="en-US" sz="3100" baseline="-25000" dirty="0">
                <a:solidFill>
                  <a:schemeClr val="tx1"/>
                </a:solidFill>
              </a:rPr>
              <a:t>2</a:t>
            </a:r>
            <a:r>
              <a:rPr lang="en-US" sz="3100" dirty="0">
                <a:solidFill>
                  <a:schemeClr val="tx1"/>
                </a:solidFill>
              </a:rPr>
              <a:t>(g)           2NH</a:t>
            </a:r>
            <a:r>
              <a:rPr lang="en-US" sz="3100" baseline="-25000" dirty="0">
                <a:solidFill>
                  <a:schemeClr val="tx1"/>
                </a:solidFill>
              </a:rPr>
              <a:t>3</a:t>
            </a:r>
            <a:r>
              <a:rPr lang="en-US" sz="3100" dirty="0">
                <a:solidFill>
                  <a:schemeClr val="tx1"/>
                </a:solidFill>
              </a:rPr>
              <a:t>(g)+ energ</a:t>
            </a:r>
            <a:r>
              <a:rPr lang="en-US" sz="3600" dirty="0">
                <a:solidFill>
                  <a:schemeClr val="tx1"/>
                </a:solidFill>
              </a:rPr>
              <a:t>y</a:t>
            </a:r>
          </a:p>
        </p:txBody>
      </p:sp>
      <p:sp>
        <p:nvSpPr>
          <p:cNvPr id="8" name="Date Placeholder 2"/>
          <p:cNvSpPr>
            <a:spLocks noGrp="1"/>
          </p:cNvSpPr>
          <p:nvPr>
            <p:ph type="dt" sz="half" idx="10"/>
          </p:nvPr>
        </p:nvSpPr>
        <p:spPr/>
        <p:txBody>
          <a:bodyPr/>
          <a:lstStyle/>
          <a:p>
            <a:r>
              <a:rPr lang="en-US"/>
              <a:t>J Deutsch 2003</a:t>
            </a:r>
          </a:p>
        </p:txBody>
      </p:sp>
      <p:sp>
        <p:nvSpPr>
          <p:cNvPr id="9" name="Slide Number Placeholder 4"/>
          <p:cNvSpPr>
            <a:spLocks noGrp="1"/>
          </p:cNvSpPr>
          <p:nvPr>
            <p:ph type="sldNum" sz="quarter" idx="12"/>
          </p:nvPr>
        </p:nvSpPr>
        <p:spPr/>
        <p:txBody>
          <a:bodyPr/>
          <a:lstStyle/>
          <a:p>
            <a:fld id="{B30A960F-D5CA-489A-8B2E-FB741B7535E4}" type="slidenum">
              <a:rPr lang="en-US"/>
              <a:pPr/>
              <a:t>85</a:t>
            </a:fld>
            <a:endParaRPr lang="en-US"/>
          </a:p>
        </p:txBody>
      </p:sp>
      <p:sp>
        <p:nvSpPr>
          <p:cNvPr id="19466" name="Rectangle 10"/>
          <p:cNvSpPr>
            <a:spLocks noChangeArrowheads="1"/>
          </p:cNvSpPr>
          <p:nvPr/>
        </p:nvSpPr>
        <p:spPr bwMode="auto">
          <a:xfrm>
            <a:off x="1190625" y="1504950"/>
            <a:ext cx="7715250" cy="207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sz="3600"/>
          </a:p>
        </p:txBody>
      </p:sp>
      <p:sp>
        <p:nvSpPr>
          <p:cNvPr id="19467" name="Line 11"/>
          <p:cNvSpPr>
            <a:spLocks noChangeShapeType="1"/>
          </p:cNvSpPr>
          <p:nvPr/>
        </p:nvSpPr>
        <p:spPr bwMode="auto">
          <a:xfrm>
            <a:off x="4589534" y="1239116"/>
            <a:ext cx="642938"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468" name="Line 12"/>
          <p:cNvSpPr>
            <a:spLocks noChangeShapeType="1"/>
          </p:cNvSpPr>
          <p:nvPr/>
        </p:nvSpPr>
        <p:spPr bwMode="auto">
          <a:xfrm>
            <a:off x="4518530" y="1412298"/>
            <a:ext cx="642938" cy="0"/>
          </a:xfrm>
          <a:prstGeom prst="line">
            <a:avLst/>
          </a:prstGeom>
          <a:noFill/>
          <a:ln w="28575"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471" name="Text Box 15"/>
          <p:cNvSpPr txBox="1">
            <a:spLocks noChangeArrowheads="1"/>
          </p:cNvSpPr>
          <p:nvPr/>
        </p:nvSpPr>
        <p:spPr bwMode="auto">
          <a:xfrm>
            <a:off x="1700213" y="1671638"/>
            <a:ext cx="7043737" cy="407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Upsetting the equilibrium is like upsetting a balanced see-saw with the reactants on the left side, products on the right</a:t>
            </a:r>
          </a:p>
          <a:p>
            <a:pPr>
              <a:spcBef>
                <a:spcPct val="50000"/>
              </a:spcBef>
              <a:buFontTx/>
              <a:buChar char="•"/>
            </a:pPr>
            <a:r>
              <a:rPr lang="en-US"/>
              <a:t>Pressure favors the side with less moles of gas	     	 </a:t>
            </a:r>
            <a:r>
              <a:rPr lang="en-US" sz="2000"/>
              <a:t>(pretend that pressure is just another reactant or product)   	4 moles of gas on the left, 2 on the right</a:t>
            </a:r>
          </a:p>
          <a:p>
            <a:pPr>
              <a:spcBef>
                <a:spcPct val="50000"/>
              </a:spcBef>
              <a:buFontTx/>
              <a:buChar char="•"/>
            </a:pPr>
            <a:r>
              <a:rPr lang="en-US"/>
              <a:t>Temperature affects the endothermic side 		</a:t>
            </a:r>
            <a:r>
              <a:rPr lang="en-US" sz="2000"/>
              <a:t>(pretend that energy is just another reactant or product) 	exothermic on the right, endothermic on the left)</a:t>
            </a:r>
          </a:p>
          <a:p>
            <a:pPr>
              <a:spcBef>
                <a:spcPct val="50000"/>
              </a:spcBef>
            </a:pPr>
            <a:endParaRPr lang="en-US" sz="2000"/>
          </a:p>
        </p:txBody>
      </p:sp>
      <p:graphicFrame>
        <p:nvGraphicFramePr>
          <p:cNvPr id="19473" name="Object 17"/>
          <p:cNvGraphicFramePr>
            <a:graphicFrameLocks noChangeAspect="1"/>
          </p:cNvGraphicFramePr>
          <p:nvPr/>
        </p:nvGraphicFramePr>
        <p:xfrm>
          <a:off x="2301875" y="5362575"/>
          <a:ext cx="5324475" cy="1238250"/>
        </p:xfrm>
        <a:graphic>
          <a:graphicData uri="http://schemas.openxmlformats.org/presentationml/2006/ole">
            <mc:AlternateContent xmlns:mc="http://schemas.openxmlformats.org/markup-compatibility/2006">
              <mc:Choice xmlns:v="urn:schemas-microsoft-com:vml" Requires="v">
                <p:oleObj spid="_x0000_s19494" name="Bitmap Image" r:id="rId3" imgW="5323810" imgH="1238423" progId="Paint.Picture">
                  <p:embed/>
                </p:oleObj>
              </mc:Choice>
              <mc:Fallback>
                <p:oleObj name="Bitmap Image" r:id="rId3" imgW="5323810" imgH="1238423" progId="Paint.Picture">
                  <p:embed/>
                  <p:pic>
                    <p:nvPicPr>
                      <p:cNvPr id="0" name="Object 17"/>
                      <p:cNvPicPr>
                        <a:picLocks noChangeAspect="1" noChangeArrowheads="1"/>
                      </p:cNvPicPr>
                      <p:nvPr/>
                    </p:nvPicPr>
                    <p:blipFill>
                      <a:blip r:embed="rId4">
                        <a:clrChange>
                          <a:clrFrom>
                            <a:srgbClr val="FFFF00"/>
                          </a:clrFrom>
                          <a:clrTo>
                            <a:srgbClr val="FFFF00">
                              <a:alpha val="0"/>
                            </a:srgbClr>
                          </a:clrTo>
                        </a:clrChange>
                        <a:extLst>
                          <a:ext uri="{28A0092B-C50C-407E-A947-70E740481C1C}">
                            <a14:useLocalDpi xmlns:a14="http://schemas.microsoft.com/office/drawing/2010/main" val="0"/>
                          </a:ext>
                        </a:extLst>
                      </a:blip>
                      <a:srcRect/>
                      <a:stretch>
                        <a:fillRect/>
                      </a:stretch>
                    </p:blipFill>
                    <p:spPr bwMode="auto">
                      <a:xfrm>
                        <a:off x="2301875" y="5362575"/>
                        <a:ext cx="532447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5" name="Rectangle 11"/>
          <p:cNvSpPr>
            <a:spLocks noGrp="1" noChangeArrowheads="1"/>
          </p:cNvSpPr>
          <p:nvPr>
            <p:ph type="title"/>
          </p:nvPr>
        </p:nvSpPr>
        <p:spPr>
          <a:xfrm>
            <a:off x="1281113" y="331788"/>
            <a:ext cx="7507287" cy="1258887"/>
          </a:xfrm>
        </p:spPr>
        <p:txBody>
          <a:bodyPr>
            <a:normAutofit fontScale="90000"/>
          </a:bodyPr>
          <a:lstStyle/>
          <a:p>
            <a:pPr algn="ctr"/>
            <a:r>
              <a:rPr lang="en-US" dirty="0"/>
              <a:t>Equilibrium on a see-saw</a:t>
            </a:r>
            <a:br>
              <a:rPr lang="en-US" dirty="0"/>
            </a:br>
            <a:r>
              <a:rPr lang="en-US" sz="3100" dirty="0">
                <a:solidFill>
                  <a:schemeClr val="tx1"/>
                </a:solidFill>
              </a:rPr>
              <a:t>3H</a:t>
            </a:r>
            <a:r>
              <a:rPr lang="en-US" sz="3100" baseline="-25000" dirty="0">
                <a:solidFill>
                  <a:schemeClr val="tx1"/>
                </a:solidFill>
              </a:rPr>
              <a:t>2</a:t>
            </a:r>
            <a:r>
              <a:rPr lang="en-US" sz="3100" dirty="0">
                <a:solidFill>
                  <a:schemeClr val="tx1"/>
                </a:solidFill>
              </a:rPr>
              <a:t>(g)</a:t>
            </a:r>
            <a:r>
              <a:rPr lang="en-US" sz="3100" baseline="-25000" dirty="0">
                <a:solidFill>
                  <a:schemeClr val="tx1"/>
                </a:solidFill>
              </a:rPr>
              <a:t> </a:t>
            </a:r>
            <a:r>
              <a:rPr lang="en-US" sz="3100" dirty="0">
                <a:solidFill>
                  <a:schemeClr val="tx1"/>
                </a:solidFill>
              </a:rPr>
              <a:t>+ N</a:t>
            </a:r>
            <a:r>
              <a:rPr lang="en-US" sz="3100" baseline="-25000" dirty="0">
                <a:solidFill>
                  <a:schemeClr val="tx1"/>
                </a:solidFill>
              </a:rPr>
              <a:t>2</a:t>
            </a:r>
            <a:r>
              <a:rPr lang="en-US" sz="3100" dirty="0">
                <a:solidFill>
                  <a:schemeClr val="tx1"/>
                </a:solidFill>
              </a:rPr>
              <a:t>(g)           2NH</a:t>
            </a:r>
            <a:r>
              <a:rPr lang="en-US" sz="3100" baseline="-25000" dirty="0">
                <a:solidFill>
                  <a:schemeClr val="tx1"/>
                </a:solidFill>
              </a:rPr>
              <a:t>3</a:t>
            </a:r>
            <a:r>
              <a:rPr lang="en-US" sz="3100" dirty="0">
                <a:solidFill>
                  <a:schemeClr val="tx1"/>
                </a:solidFill>
              </a:rPr>
              <a:t>(g)+ energy</a:t>
            </a:r>
          </a:p>
        </p:txBody>
      </p:sp>
      <p:sp>
        <p:nvSpPr>
          <p:cNvPr id="15" name="Date Placeholder 2"/>
          <p:cNvSpPr>
            <a:spLocks noGrp="1"/>
          </p:cNvSpPr>
          <p:nvPr>
            <p:ph type="dt" sz="half" idx="10"/>
          </p:nvPr>
        </p:nvSpPr>
        <p:spPr/>
        <p:txBody>
          <a:bodyPr/>
          <a:lstStyle/>
          <a:p>
            <a:r>
              <a:rPr lang="en-US"/>
              <a:t>J Deutsch 2003</a:t>
            </a:r>
          </a:p>
        </p:txBody>
      </p:sp>
      <p:sp>
        <p:nvSpPr>
          <p:cNvPr id="16" name="Slide Number Placeholder 4"/>
          <p:cNvSpPr>
            <a:spLocks noGrp="1"/>
          </p:cNvSpPr>
          <p:nvPr>
            <p:ph type="sldNum" sz="quarter" idx="12"/>
          </p:nvPr>
        </p:nvSpPr>
        <p:spPr/>
        <p:txBody>
          <a:bodyPr/>
          <a:lstStyle/>
          <a:p>
            <a:fld id="{F95E5FBE-6081-4668-8701-C41EDDF88372}" type="slidenum">
              <a:rPr lang="en-US"/>
              <a:pPr/>
              <a:t>86</a:t>
            </a:fld>
            <a:endParaRPr lang="en-US"/>
          </a:p>
        </p:txBody>
      </p:sp>
      <p:graphicFrame>
        <p:nvGraphicFramePr>
          <p:cNvPr id="21518" name="Object 14"/>
          <p:cNvGraphicFramePr>
            <a:graphicFrameLocks noChangeAspect="1"/>
          </p:cNvGraphicFramePr>
          <p:nvPr/>
        </p:nvGraphicFramePr>
        <p:xfrm>
          <a:off x="1984375" y="2306638"/>
          <a:ext cx="5910263" cy="1376362"/>
        </p:xfrm>
        <a:graphic>
          <a:graphicData uri="http://schemas.openxmlformats.org/presentationml/2006/ole">
            <mc:AlternateContent xmlns:mc="http://schemas.openxmlformats.org/markup-compatibility/2006">
              <mc:Choice xmlns:v="urn:schemas-microsoft-com:vml" Requires="v">
                <p:oleObj spid="_x0000_s21564" name="Bitmap Image" r:id="rId3" imgW="4580952" imgH="1066667" progId="Paint.Picture">
                  <p:embed/>
                </p:oleObj>
              </mc:Choice>
              <mc:Fallback>
                <p:oleObj name="Bitmap Image" r:id="rId3" imgW="4580952" imgH="1066667" progId="Paint.Picture">
                  <p:embed/>
                  <p:pic>
                    <p:nvPicPr>
                      <p:cNvPr id="0" name="Object 14"/>
                      <p:cNvPicPr>
                        <a:picLocks noChangeAspect="1" noChangeArrowheads="1"/>
                      </p:cNvPicPr>
                      <p:nvPr/>
                    </p:nvPicPr>
                    <p:blipFill>
                      <a:blip r:embed="rId4">
                        <a:clrChange>
                          <a:clrFrom>
                            <a:srgbClr val="FFFF00"/>
                          </a:clrFrom>
                          <a:clrTo>
                            <a:srgbClr val="FFFF00">
                              <a:alpha val="0"/>
                            </a:srgbClr>
                          </a:clrTo>
                        </a:clrChange>
                        <a:extLst>
                          <a:ext uri="{28A0092B-C50C-407E-A947-70E740481C1C}">
                            <a14:useLocalDpi xmlns:a14="http://schemas.microsoft.com/office/drawing/2010/main" val="0"/>
                          </a:ext>
                        </a:extLst>
                      </a:blip>
                      <a:srcRect/>
                      <a:stretch>
                        <a:fillRect/>
                      </a:stretch>
                    </p:blipFill>
                    <p:spPr bwMode="auto">
                      <a:xfrm>
                        <a:off x="1984375" y="2306638"/>
                        <a:ext cx="5910263" cy="137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19" name="Object 15"/>
          <p:cNvGraphicFramePr>
            <a:graphicFrameLocks noChangeAspect="1"/>
          </p:cNvGraphicFramePr>
          <p:nvPr/>
        </p:nvGraphicFramePr>
        <p:xfrm>
          <a:off x="2381250" y="4826000"/>
          <a:ext cx="5019675" cy="1724025"/>
        </p:xfrm>
        <a:graphic>
          <a:graphicData uri="http://schemas.openxmlformats.org/presentationml/2006/ole">
            <mc:AlternateContent xmlns:mc="http://schemas.openxmlformats.org/markup-compatibility/2006">
              <mc:Choice xmlns:v="urn:schemas-microsoft-com:vml" Requires="v">
                <p:oleObj spid="_x0000_s21565" name="Bitmap Image" r:id="rId5" imgW="5020376" imgH="1724266" progId="Paint.Picture">
                  <p:embed/>
                </p:oleObj>
              </mc:Choice>
              <mc:Fallback>
                <p:oleObj name="Bitmap Image" r:id="rId5" imgW="5020376" imgH="1724266" progId="Paint.Picture">
                  <p:embed/>
                  <p:pic>
                    <p:nvPicPr>
                      <p:cNvPr id="0" name="Object 15"/>
                      <p:cNvPicPr>
                        <a:picLocks noChangeAspect="1" noChangeArrowheads="1"/>
                      </p:cNvPicPr>
                      <p:nvPr/>
                    </p:nvPicPr>
                    <p:blipFill>
                      <a:blip r:embed="rId6">
                        <a:clrChange>
                          <a:clrFrom>
                            <a:srgbClr val="FFFF00"/>
                          </a:clrFrom>
                          <a:clrTo>
                            <a:srgbClr val="FFFF00">
                              <a:alpha val="0"/>
                            </a:srgbClr>
                          </a:clrTo>
                        </a:clrChange>
                        <a:extLst>
                          <a:ext uri="{28A0092B-C50C-407E-A947-70E740481C1C}">
                            <a14:useLocalDpi xmlns:a14="http://schemas.microsoft.com/office/drawing/2010/main" val="0"/>
                          </a:ext>
                        </a:extLst>
                      </a:blip>
                      <a:srcRect/>
                      <a:stretch>
                        <a:fillRect/>
                      </a:stretch>
                    </p:blipFill>
                    <p:spPr bwMode="auto">
                      <a:xfrm>
                        <a:off x="2381250" y="4826000"/>
                        <a:ext cx="501967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7" name="Text Box 3"/>
          <p:cNvSpPr txBox="1">
            <a:spLocks noChangeArrowheads="1"/>
          </p:cNvSpPr>
          <p:nvPr/>
        </p:nvSpPr>
        <p:spPr bwMode="auto">
          <a:xfrm>
            <a:off x="1717675" y="3668713"/>
            <a:ext cx="66436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If I increase anything on one side, that side goes down and the other side goes up</a:t>
            </a:r>
          </a:p>
        </p:txBody>
      </p:sp>
      <p:sp>
        <p:nvSpPr>
          <p:cNvPr id="21508" name="Text Box 4"/>
          <p:cNvSpPr txBox="1">
            <a:spLocks noChangeArrowheads="1"/>
          </p:cNvSpPr>
          <p:nvPr/>
        </p:nvSpPr>
        <p:spPr bwMode="auto">
          <a:xfrm>
            <a:off x="4141788" y="4554538"/>
            <a:ext cx="1243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Inc [H</a:t>
            </a:r>
            <a:r>
              <a:rPr lang="en-US" baseline="-25000"/>
              <a:t>2</a:t>
            </a:r>
            <a:r>
              <a:rPr lang="en-US"/>
              <a:t>]</a:t>
            </a:r>
          </a:p>
        </p:txBody>
      </p:sp>
      <p:sp>
        <p:nvSpPr>
          <p:cNvPr id="21509" name="Line 5"/>
          <p:cNvSpPr>
            <a:spLocks noChangeShapeType="1"/>
          </p:cNvSpPr>
          <p:nvPr/>
        </p:nvSpPr>
        <p:spPr bwMode="auto">
          <a:xfrm>
            <a:off x="2055813" y="5702300"/>
            <a:ext cx="0" cy="685800"/>
          </a:xfrm>
          <a:prstGeom prst="line">
            <a:avLst/>
          </a:prstGeom>
          <a:noFill/>
          <a:ln w="38100" cap="sq">
            <a:solidFill>
              <a:srgbClr val="00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10" name="Line 6"/>
          <p:cNvSpPr>
            <a:spLocks noChangeShapeType="1"/>
          </p:cNvSpPr>
          <p:nvPr/>
        </p:nvSpPr>
        <p:spPr bwMode="auto">
          <a:xfrm>
            <a:off x="7435850" y="5499100"/>
            <a:ext cx="0" cy="685800"/>
          </a:xfrm>
          <a:prstGeom prst="line">
            <a:avLst/>
          </a:prstGeom>
          <a:noFill/>
          <a:ln w="38100">
            <a:solidFill>
              <a:srgbClr val="00FF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12" name="Rectangle 8"/>
          <p:cNvSpPr>
            <a:spLocks noChangeArrowheads="1"/>
          </p:cNvSpPr>
          <p:nvPr/>
        </p:nvSpPr>
        <p:spPr bwMode="auto">
          <a:xfrm>
            <a:off x="1190625" y="1504950"/>
            <a:ext cx="7715250" cy="2078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sz="3600"/>
          </a:p>
        </p:txBody>
      </p:sp>
      <p:sp>
        <p:nvSpPr>
          <p:cNvPr id="21513" name="Line 9"/>
          <p:cNvSpPr>
            <a:spLocks noChangeShapeType="1"/>
          </p:cNvSpPr>
          <p:nvPr/>
        </p:nvSpPr>
        <p:spPr bwMode="auto">
          <a:xfrm>
            <a:off x="4485337" y="1241714"/>
            <a:ext cx="642938"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14" name="Line 10"/>
          <p:cNvSpPr>
            <a:spLocks noChangeShapeType="1"/>
          </p:cNvSpPr>
          <p:nvPr/>
        </p:nvSpPr>
        <p:spPr bwMode="auto">
          <a:xfrm>
            <a:off x="4485337" y="1381125"/>
            <a:ext cx="642938" cy="0"/>
          </a:xfrm>
          <a:prstGeom prst="line">
            <a:avLst/>
          </a:prstGeom>
          <a:noFill/>
          <a:ln w="28575"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521" name="Text Box 17"/>
          <p:cNvSpPr txBox="1">
            <a:spLocks noChangeArrowheads="1"/>
          </p:cNvSpPr>
          <p:nvPr/>
        </p:nvSpPr>
        <p:spPr bwMode="auto">
          <a:xfrm>
            <a:off x="1206500" y="1752600"/>
            <a:ext cx="774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a:t>Use [ ] to indicate concentration. [H</a:t>
            </a:r>
            <a:r>
              <a:rPr lang="en-US" sz="2000" baseline="-25000"/>
              <a:t>2</a:t>
            </a:r>
            <a:r>
              <a:rPr lang="en-US" sz="2000"/>
              <a:t>] is read “The concentration of H</a:t>
            </a:r>
            <a:r>
              <a:rPr lang="en-US" sz="2000" baseline="-25000"/>
              <a:t>2.</a:t>
            </a:r>
            <a:r>
              <a:rPr lang="en-US" sz="2000"/>
              <a:t>”</a:t>
            </a:r>
            <a:endParaRPr lang="en-US" sz="2000" baseline="-25000"/>
          </a:p>
        </p:txBody>
      </p:sp>
      <p:sp>
        <p:nvSpPr>
          <p:cNvPr id="21522" name="Text Box 18"/>
          <p:cNvSpPr txBox="1">
            <a:spLocks noChangeArrowheads="1"/>
          </p:cNvSpPr>
          <p:nvPr/>
        </p:nvSpPr>
        <p:spPr bwMode="auto">
          <a:xfrm>
            <a:off x="1384300" y="5056188"/>
            <a:ext cx="2717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[N</a:t>
            </a:r>
            <a:r>
              <a:rPr lang="en-US" sz="1800" baseline="-25000"/>
              <a:t>2</a:t>
            </a:r>
            <a:r>
              <a:rPr lang="en-US" sz="1800"/>
              <a:t>] and pressure go down</a:t>
            </a:r>
          </a:p>
        </p:txBody>
      </p:sp>
      <p:sp>
        <p:nvSpPr>
          <p:cNvPr id="21523" name="Text Box 19"/>
          <p:cNvSpPr txBox="1">
            <a:spLocks noChangeArrowheads="1"/>
          </p:cNvSpPr>
          <p:nvPr/>
        </p:nvSpPr>
        <p:spPr bwMode="auto">
          <a:xfrm>
            <a:off x="5994400" y="6275388"/>
            <a:ext cx="2895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[NH</a:t>
            </a:r>
            <a:r>
              <a:rPr lang="en-US" sz="1800" baseline="-25000"/>
              <a:t>3</a:t>
            </a:r>
            <a:r>
              <a:rPr lang="en-US" sz="1800"/>
              <a:t>] and temperature go up</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ctrTitle"/>
          </p:nvPr>
        </p:nvSpPr>
        <p:spPr>
          <a:xfrm>
            <a:off x="421697" y="4236027"/>
            <a:ext cx="8067675" cy="976313"/>
          </a:xfrm>
        </p:spPr>
        <p:txBody>
          <a:bodyPr>
            <a:normAutofit/>
          </a:bodyPr>
          <a:lstStyle/>
          <a:p>
            <a:r>
              <a:rPr lang="en-US" sz="3200" dirty="0"/>
              <a:t>N</a:t>
            </a:r>
            <a:r>
              <a:rPr lang="en-US" sz="3200" baseline="-25000" dirty="0"/>
              <a:t>2</a:t>
            </a:r>
            <a:r>
              <a:rPr lang="en-US" sz="3200" dirty="0"/>
              <a:t>(g) + 3H</a:t>
            </a:r>
            <a:r>
              <a:rPr lang="en-US" sz="3200" baseline="-25000" dirty="0"/>
              <a:t>2</a:t>
            </a:r>
            <a:r>
              <a:rPr lang="en-US" sz="3200" dirty="0"/>
              <a:t>(g) </a:t>
            </a:r>
            <a:r>
              <a:rPr lang="en-US" sz="3200" dirty="0">
                <a:sym typeface="Symbol" pitchFamily="18" charset="2"/>
              </a:rPr>
              <a:t> 2NH</a:t>
            </a:r>
            <a:r>
              <a:rPr lang="en-US" sz="3200" baseline="-25000" dirty="0">
                <a:sym typeface="Symbol" pitchFamily="18" charset="2"/>
              </a:rPr>
              <a:t>3</a:t>
            </a:r>
            <a:r>
              <a:rPr lang="en-US" sz="3200" dirty="0">
                <a:sym typeface="Symbol" pitchFamily="18" charset="2"/>
              </a:rPr>
              <a:t>(g) + heat</a:t>
            </a:r>
          </a:p>
        </p:txBody>
      </p:sp>
      <p:sp>
        <p:nvSpPr>
          <p:cNvPr id="165891" name="Rectangle 3"/>
          <p:cNvSpPr>
            <a:spLocks noGrp="1" noChangeArrowheads="1"/>
          </p:cNvSpPr>
          <p:nvPr>
            <p:ph type="subTitle" idx="1"/>
          </p:nvPr>
        </p:nvSpPr>
        <p:spPr>
          <a:xfrm>
            <a:off x="1016000" y="586942"/>
            <a:ext cx="7086600" cy="2711450"/>
          </a:xfrm>
        </p:spPr>
        <p:txBody>
          <a:bodyPr>
            <a:normAutofit lnSpcReduction="10000"/>
          </a:bodyPr>
          <a:lstStyle/>
          <a:p>
            <a:r>
              <a:rPr lang="en-US" sz="4400" dirty="0">
                <a:sym typeface="Symbol" pitchFamily="18" charset="2"/>
              </a:rPr>
              <a:t>Equilibrium shifts to the right.</a:t>
            </a:r>
          </a:p>
          <a:p>
            <a:r>
              <a:rPr lang="en-US" sz="4400" dirty="0">
                <a:sym typeface="Symbol" pitchFamily="18" charset="2"/>
              </a:rPr>
              <a:t>  Concentration of N</a:t>
            </a:r>
            <a:r>
              <a:rPr lang="en-US" sz="4400" baseline="-25000" dirty="0">
                <a:sym typeface="Symbol" pitchFamily="18" charset="2"/>
              </a:rPr>
              <a:t>2</a:t>
            </a:r>
            <a:r>
              <a:rPr lang="en-US" sz="4400" dirty="0">
                <a:sym typeface="Symbol" pitchFamily="18" charset="2"/>
              </a:rPr>
              <a:t> &amp; H</a:t>
            </a:r>
            <a:r>
              <a:rPr lang="en-US" sz="4400" baseline="-25000" dirty="0">
                <a:sym typeface="Symbol" pitchFamily="18" charset="2"/>
              </a:rPr>
              <a:t>2</a:t>
            </a:r>
            <a:r>
              <a:rPr lang="en-US" sz="4400" dirty="0">
                <a:sym typeface="Symbol" pitchFamily="18" charset="2"/>
              </a:rPr>
              <a:t> .  Temperature .  </a:t>
            </a:r>
          </a:p>
        </p:txBody>
      </p:sp>
      <p:sp>
        <p:nvSpPr>
          <p:cNvPr id="165892" name="Text Box 4"/>
          <p:cNvSpPr txBox="1">
            <a:spLocks noChangeArrowheads="1"/>
          </p:cNvSpPr>
          <p:nvPr/>
        </p:nvSpPr>
        <p:spPr bwMode="auto">
          <a:xfrm>
            <a:off x="4538663" y="5145088"/>
            <a:ext cx="147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latin typeface="Comic Sans MS" pitchFamily="66" charset="0"/>
                <a:cs typeface="Arial" pitchFamily="34" charset="0"/>
              </a:rPr>
              <a:t>Stress</a:t>
            </a:r>
          </a:p>
        </p:txBody>
      </p:sp>
      <p:sp>
        <p:nvSpPr>
          <p:cNvPr id="165893" name="Text Box 5"/>
          <p:cNvSpPr txBox="1">
            <a:spLocks noChangeArrowheads="1"/>
          </p:cNvSpPr>
          <p:nvPr/>
        </p:nvSpPr>
        <p:spPr bwMode="auto">
          <a:xfrm>
            <a:off x="1941080" y="5639089"/>
            <a:ext cx="41703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4400" dirty="0">
                <a:solidFill>
                  <a:srgbClr val="FFFF00"/>
                </a:solidFill>
                <a:effectLst>
                  <a:outerShdw blurRad="38100" dist="38100" dir="2700000" algn="tl">
                    <a:srgbClr val="000000"/>
                  </a:outerShdw>
                </a:effectLst>
                <a:latin typeface="Comic Sans MS" pitchFamily="66" charset="0"/>
                <a:cs typeface="Arial" pitchFamily="34" charset="0"/>
              </a:rPr>
              <a:t>What happens?</a:t>
            </a:r>
          </a:p>
        </p:txBody>
      </p:sp>
      <p:sp>
        <p:nvSpPr>
          <p:cNvPr id="165894" name="Line 6"/>
          <p:cNvSpPr>
            <a:spLocks noChangeShapeType="1"/>
          </p:cNvSpPr>
          <p:nvPr/>
        </p:nvSpPr>
        <p:spPr bwMode="auto">
          <a:xfrm>
            <a:off x="5275263" y="4437063"/>
            <a:ext cx="0" cy="762000"/>
          </a:xfrm>
          <a:prstGeom prst="line">
            <a:avLst/>
          </a:prstGeom>
          <a:noFill/>
          <a:ln w="508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895" name="Line 7"/>
          <p:cNvSpPr>
            <a:spLocks noChangeShapeType="1"/>
          </p:cNvSpPr>
          <p:nvPr/>
        </p:nvSpPr>
        <p:spPr bwMode="auto">
          <a:xfrm>
            <a:off x="914400" y="4191000"/>
            <a:ext cx="58674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896" name="Line 8"/>
          <p:cNvSpPr>
            <a:spLocks noChangeShapeType="1"/>
          </p:cNvSpPr>
          <p:nvPr/>
        </p:nvSpPr>
        <p:spPr bwMode="auto">
          <a:xfrm>
            <a:off x="1016000" y="4343400"/>
            <a:ext cx="0" cy="7620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897" name="Line 9"/>
          <p:cNvSpPr>
            <a:spLocks noChangeShapeType="1"/>
          </p:cNvSpPr>
          <p:nvPr/>
        </p:nvSpPr>
        <p:spPr bwMode="auto">
          <a:xfrm>
            <a:off x="2932113" y="4419600"/>
            <a:ext cx="0" cy="762000"/>
          </a:xfrm>
          <a:prstGeom prst="line">
            <a:avLst/>
          </a:prstGeom>
          <a:noFill/>
          <a:ln w="508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898" name="Line 10"/>
          <p:cNvSpPr>
            <a:spLocks noChangeShapeType="1"/>
          </p:cNvSpPr>
          <p:nvPr/>
        </p:nvSpPr>
        <p:spPr bwMode="auto">
          <a:xfrm flipV="1">
            <a:off x="7835900" y="4383088"/>
            <a:ext cx="0" cy="7620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5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58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589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589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58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p:bldP spid="165895" grpId="0" animBg="1"/>
      <p:bldP spid="165896" grpId="0" animBg="1"/>
      <p:bldP spid="165897" grpId="0" animBg="1"/>
      <p:bldP spid="165898"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276350" y="304800"/>
            <a:ext cx="7715250" cy="2078038"/>
          </a:xfrm>
        </p:spPr>
        <p:txBody>
          <a:bodyPr>
            <a:normAutofit fontScale="90000"/>
          </a:bodyPr>
          <a:lstStyle/>
          <a:p>
            <a:pPr algn="ctr"/>
            <a:r>
              <a:rPr lang="en-US"/>
              <a:t>Equilibrium on a see-saw</a:t>
            </a:r>
            <a:br>
              <a:rPr lang="en-US"/>
            </a:br>
            <a:r>
              <a:rPr lang="en-US" sz="3600">
                <a:solidFill>
                  <a:schemeClr val="tx1"/>
                </a:solidFill>
              </a:rPr>
              <a:t>3H</a:t>
            </a:r>
            <a:r>
              <a:rPr lang="en-US" sz="3600" baseline="-25000">
                <a:solidFill>
                  <a:schemeClr val="tx1"/>
                </a:solidFill>
              </a:rPr>
              <a:t>2</a:t>
            </a:r>
            <a:r>
              <a:rPr lang="en-US" sz="3600">
                <a:solidFill>
                  <a:schemeClr val="tx1"/>
                </a:solidFill>
              </a:rPr>
              <a:t>(g)</a:t>
            </a:r>
            <a:r>
              <a:rPr lang="en-US" sz="3600" baseline="-25000">
                <a:solidFill>
                  <a:schemeClr val="tx1"/>
                </a:solidFill>
              </a:rPr>
              <a:t> </a:t>
            </a:r>
            <a:r>
              <a:rPr lang="en-US" sz="3600">
                <a:solidFill>
                  <a:schemeClr val="tx1"/>
                </a:solidFill>
              </a:rPr>
              <a:t>+ N</a:t>
            </a:r>
            <a:r>
              <a:rPr lang="en-US" sz="3600" baseline="-25000">
                <a:solidFill>
                  <a:schemeClr val="tx1"/>
                </a:solidFill>
              </a:rPr>
              <a:t>2</a:t>
            </a:r>
            <a:r>
              <a:rPr lang="en-US" sz="3600">
                <a:solidFill>
                  <a:schemeClr val="tx1"/>
                </a:solidFill>
              </a:rPr>
              <a:t>(g)           2NH</a:t>
            </a:r>
            <a:r>
              <a:rPr lang="en-US" sz="3600" baseline="-25000">
                <a:solidFill>
                  <a:schemeClr val="tx1"/>
                </a:solidFill>
              </a:rPr>
              <a:t>3</a:t>
            </a:r>
            <a:r>
              <a:rPr lang="en-US" sz="3600">
                <a:solidFill>
                  <a:schemeClr val="tx1"/>
                </a:solidFill>
              </a:rPr>
              <a:t>(g)+ energy</a:t>
            </a:r>
            <a:br>
              <a:rPr lang="en-US" sz="3600">
                <a:solidFill>
                  <a:schemeClr val="tx1"/>
                </a:solidFill>
              </a:rPr>
            </a:br>
            <a:endParaRPr lang="en-US" sz="3600">
              <a:solidFill>
                <a:schemeClr val="tx1"/>
              </a:solidFill>
            </a:endParaRPr>
          </a:p>
        </p:txBody>
      </p:sp>
      <p:sp>
        <p:nvSpPr>
          <p:cNvPr id="13" name="Date Placeholder 2"/>
          <p:cNvSpPr>
            <a:spLocks noGrp="1"/>
          </p:cNvSpPr>
          <p:nvPr>
            <p:ph type="dt" sz="half" idx="10"/>
          </p:nvPr>
        </p:nvSpPr>
        <p:spPr/>
        <p:txBody>
          <a:bodyPr/>
          <a:lstStyle/>
          <a:p>
            <a:r>
              <a:rPr lang="en-US"/>
              <a:t>J Deutsch 2003</a:t>
            </a:r>
          </a:p>
        </p:txBody>
      </p:sp>
      <p:sp>
        <p:nvSpPr>
          <p:cNvPr id="14" name="Slide Number Placeholder 4"/>
          <p:cNvSpPr>
            <a:spLocks noGrp="1"/>
          </p:cNvSpPr>
          <p:nvPr>
            <p:ph type="sldNum" sz="quarter" idx="12"/>
          </p:nvPr>
        </p:nvSpPr>
        <p:spPr/>
        <p:txBody>
          <a:bodyPr/>
          <a:lstStyle/>
          <a:p>
            <a:fld id="{D7704599-F7C0-4603-BD1F-5134E419FCFE}" type="slidenum">
              <a:rPr lang="en-US"/>
              <a:pPr/>
              <a:t>88</a:t>
            </a:fld>
            <a:endParaRPr lang="en-US"/>
          </a:p>
        </p:txBody>
      </p:sp>
      <p:graphicFrame>
        <p:nvGraphicFramePr>
          <p:cNvPr id="20494" name="Object 14"/>
          <p:cNvGraphicFramePr>
            <a:graphicFrameLocks noChangeAspect="1"/>
          </p:cNvGraphicFramePr>
          <p:nvPr/>
        </p:nvGraphicFramePr>
        <p:xfrm>
          <a:off x="2374900" y="4668838"/>
          <a:ext cx="5110163" cy="2000250"/>
        </p:xfrm>
        <a:graphic>
          <a:graphicData uri="http://schemas.openxmlformats.org/presentationml/2006/ole">
            <mc:AlternateContent xmlns:mc="http://schemas.openxmlformats.org/markup-compatibility/2006">
              <mc:Choice xmlns:v="urn:schemas-microsoft-com:vml" Requires="v">
                <p:oleObj spid="_x0000_s20537" name="Bitmap Image" r:id="rId3" imgW="4428571" imgH="1733333" progId="Paint.Picture">
                  <p:embed/>
                </p:oleObj>
              </mc:Choice>
              <mc:Fallback>
                <p:oleObj name="Bitmap Image" r:id="rId3" imgW="4428571" imgH="1733333" progId="Paint.Picture">
                  <p:embed/>
                  <p:pic>
                    <p:nvPicPr>
                      <p:cNvPr id="0" name="Object 14"/>
                      <p:cNvPicPr>
                        <a:picLocks noChangeAspect="1" noChangeArrowheads="1"/>
                      </p:cNvPicPr>
                      <p:nvPr/>
                    </p:nvPicPr>
                    <p:blipFill>
                      <a:blip r:embed="rId4">
                        <a:clrChange>
                          <a:clrFrom>
                            <a:srgbClr val="FFFF00"/>
                          </a:clrFrom>
                          <a:clrTo>
                            <a:srgbClr val="FFFF00">
                              <a:alpha val="0"/>
                            </a:srgbClr>
                          </a:clrTo>
                        </a:clrChange>
                        <a:extLst>
                          <a:ext uri="{28A0092B-C50C-407E-A947-70E740481C1C}">
                            <a14:useLocalDpi xmlns:a14="http://schemas.microsoft.com/office/drawing/2010/main" val="0"/>
                          </a:ext>
                        </a:extLst>
                      </a:blip>
                      <a:srcRect/>
                      <a:stretch>
                        <a:fillRect/>
                      </a:stretch>
                    </p:blipFill>
                    <p:spPr bwMode="auto">
                      <a:xfrm>
                        <a:off x="2374900" y="4668838"/>
                        <a:ext cx="5110163"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4" name="Text Box 4"/>
          <p:cNvSpPr txBox="1">
            <a:spLocks noChangeArrowheads="1"/>
          </p:cNvSpPr>
          <p:nvPr/>
        </p:nvSpPr>
        <p:spPr bwMode="auto">
          <a:xfrm>
            <a:off x="1257300" y="3414713"/>
            <a:ext cx="76009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If I remove something from one side, the other things on that side go up and the other side goes down.</a:t>
            </a:r>
          </a:p>
        </p:txBody>
      </p:sp>
      <p:sp>
        <p:nvSpPr>
          <p:cNvPr id="20485" name="Text Box 5"/>
          <p:cNvSpPr txBox="1">
            <a:spLocks noChangeArrowheads="1"/>
          </p:cNvSpPr>
          <p:nvPr/>
        </p:nvSpPr>
        <p:spPr bwMode="auto">
          <a:xfrm>
            <a:off x="3957638" y="4300538"/>
            <a:ext cx="1614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Dec [H</a:t>
            </a:r>
            <a:r>
              <a:rPr lang="en-US" baseline="-25000"/>
              <a:t>2</a:t>
            </a:r>
            <a:r>
              <a:rPr lang="en-US"/>
              <a:t>]</a:t>
            </a:r>
          </a:p>
        </p:txBody>
      </p:sp>
      <p:sp>
        <p:nvSpPr>
          <p:cNvPr id="20486" name="Line 6"/>
          <p:cNvSpPr>
            <a:spLocks noChangeShapeType="1"/>
          </p:cNvSpPr>
          <p:nvPr/>
        </p:nvSpPr>
        <p:spPr bwMode="auto">
          <a:xfrm>
            <a:off x="7424738" y="5573713"/>
            <a:ext cx="0" cy="685800"/>
          </a:xfrm>
          <a:prstGeom prst="line">
            <a:avLst/>
          </a:prstGeom>
          <a:noFill/>
          <a:ln w="38100" cap="sq">
            <a:solidFill>
              <a:srgbClr val="00FF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7" name="Line 7"/>
          <p:cNvSpPr>
            <a:spLocks noChangeShapeType="1"/>
          </p:cNvSpPr>
          <p:nvPr/>
        </p:nvSpPr>
        <p:spPr bwMode="auto">
          <a:xfrm>
            <a:off x="2674938" y="5532438"/>
            <a:ext cx="0" cy="685800"/>
          </a:xfrm>
          <a:prstGeom prst="line">
            <a:avLst/>
          </a:prstGeom>
          <a:noFill/>
          <a:ln w="38100" cap="sq">
            <a:solidFill>
              <a:srgbClr val="00FF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89" name="Line 9"/>
          <p:cNvSpPr>
            <a:spLocks noChangeShapeType="1"/>
          </p:cNvSpPr>
          <p:nvPr/>
        </p:nvSpPr>
        <p:spPr bwMode="auto">
          <a:xfrm>
            <a:off x="4543425" y="1343025"/>
            <a:ext cx="642938"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490" name="Line 10"/>
          <p:cNvSpPr>
            <a:spLocks noChangeShapeType="1"/>
          </p:cNvSpPr>
          <p:nvPr/>
        </p:nvSpPr>
        <p:spPr bwMode="auto">
          <a:xfrm>
            <a:off x="4495800" y="1495425"/>
            <a:ext cx="642938" cy="0"/>
          </a:xfrm>
          <a:prstGeom prst="line">
            <a:avLst/>
          </a:prstGeom>
          <a:noFill/>
          <a:ln w="28575"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20493" name="Object 13"/>
          <p:cNvGraphicFramePr>
            <a:graphicFrameLocks noChangeAspect="1"/>
          </p:cNvGraphicFramePr>
          <p:nvPr/>
        </p:nvGraphicFramePr>
        <p:xfrm>
          <a:off x="2009775" y="1709738"/>
          <a:ext cx="5910263" cy="1376362"/>
        </p:xfrm>
        <a:graphic>
          <a:graphicData uri="http://schemas.openxmlformats.org/presentationml/2006/ole">
            <mc:AlternateContent xmlns:mc="http://schemas.openxmlformats.org/markup-compatibility/2006">
              <mc:Choice xmlns:v="urn:schemas-microsoft-com:vml" Requires="v">
                <p:oleObj spid="_x0000_s20538" name="Bitmap Image" r:id="rId5" imgW="4580952" imgH="1066667" progId="Paint.Picture">
                  <p:embed/>
                </p:oleObj>
              </mc:Choice>
              <mc:Fallback>
                <p:oleObj name="Bitmap Image" r:id="rId5" imgW="4580952" imgH="1066667" progId="Paint.Picture">
                  <p:embed/>
                  <p:pic>
                    <p:nvPicPr>
                      <p:cNvPr id="0" name="Object 13"/>
                      <p:cNvPicPr>
                        <a:picLocks noChangeAspect="1" noChangeArrowheads="1"/>
                      </p:cNvPicPr>
                      <p:nvPr/>
                    </p:nvPicPr>
                    <p:blipFill>
                      <a:blip r:embed="rId6">
                        <a:clrChange>
                          <a:clrFrom>
                            <a:srgbClr val="FFFF00"/>
                          </a:clrFrom>
                          <a:clrTo>
                            <a:srgbClr val="FFFF00">
                              <a:alpha val="0"/>
                            </a:srgbClr>
                          </a:clrTo>
                        </a:clrChange>
                        <a:extLst>
                          <a:ext uri="{28A0092B-C50C-407E-A947-70E740481C1C}">
                            <a14:useLocalDpi xmlns:a14="http://schemas.microsoft.com/office/drawing/2010/main" val="0"/>
                          </a:ext>
                        </a:extLst>
                      </a:blip>
                      <a:srcRect/>
                      <a:stretch>
                        <a:fillRect/>
                      </a:stretch>
                    </p:blipFill>
                    <p:spPr bwMode="auto">
                      <a:xfrm>
                        <a:off x="2009775" y="1709738"/>
                        <a:ext cx="5910263" cy="137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95" name="Text Box 15"/>
          <p:cNvSpPr txBox="1">
            <a:spLocks noChangeArrowheads="1"/>
          </p:cNvSpPr>
          <p:nvPr/>
        </p:nvSpPr>
        <p:spPr bwMode="auto">
          <a:xfrm>
            <a:off x="1409700" y="6313488"/>
            <a:ext cx="2717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[N</a:t>
            </a:r>
            <a:r>
              <a:rPr lang="en-US" sz="1800" baseline="-25000"/>
              <a:t>2</a:t>
            </a:r>
            <a:r>
              <a:rPr lang="en-US" sz="1800"/>
              <a:t>] and pressure go up</a:t>
            </a:r>
          </a:p>
        </p:txBody>
      </p:sp>
      <p:sp>
        <p:nvSpPr>
          <p:cNvPr id="20496" name="Text Box 16"/>
          <p:cNvSpPr txBox="1">
            <a:spLocks noChangeArrowheads="1"/>
          </p:cNvSpPr>
          <p:nvPr/>
        </p:nvSpPr>
        <p:spPr bwMode="auto">
          <a:xfrm>
            <a:off x="5816600" y="5132388"/>
            <a:ext cx="3327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a:t>[NH</a:t>
            </a:r>
            <a:r>
              <a:rPr lang="en-US" sz="1800" baseline="-25000"/>
              <a:t>3</a:t>
            </a:r>
            <a:r>
              <a:rPr lang="en-US" sz="1800"/>
              <a:t>] and temperature go down</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734291" y="4038600"/>
            <a:ext cx="7326312" cy="1066800"/>
          </a:xfrm>
        </p:spPr>
        <p:txBody>
          <a:bodyPr>
            <a:normAutofit/>
          </a:bodyPr>
          <a:lstStyle/>
          <a:p>
            <a:r>
              <a:rPr lang="en-US" sz="3200" dirty="0"/>
              <a:t>N</a:t>
            </a:r>
            <a:r>
              <a:rPr lang="en-US" sz="3200" baseline="-25000" dirty="0"/>
              <a:t>2</a:t>
            </a:r>
            <a:r>
              <a:rPr lang="en-US" sz="3200" dirty="0"/>
              <a:t>(g) + 3H</a:t>
            </a:r>
            <a:r>
              <a:rPr lang="en-US" sz="3200" baseline="-25000" dirty="0"/>
              <a:t>2</a:t>
            </a:r>
            <a:r>
              <a:rPr lang="en-US" sz="3200" dirty="0"/>
              <a:t>(g) </a:t>
            </a:r>
            <a:r>
              <a:rPr lang="en-US" sz="3200" dirty="0">
                <a:sym typeface="Symbol" pitchFamily="18" charset="2"/>
              </a:rPr>
              <a:t> 2NH</a:t>
            </a:r>
            <a:r>
              <a:rPr lang="en-US" sz="3200" baseline="-25000" dirty="0">
                <a:sym typeface="Symbol" pitchFamily="18" charset="2"/>
              </a:rPr>
              <a:t>3</a:t>
            </a:r>
            <a:r>
              <a:rPr lang="en-US" sz="3200" dirty="0">
                <a:sym typeface="Symbol" pitchFamily="18" charset="2"/>
              </a:rPr>
              <a:t>(g) + heat</a:t>
            </a:r>
          </a:p>
        </p:txBody>
      </p:sp>
      <p:sp>
        <p:nvSpPr>
          <p:cNvPr id="164867" name="Rectangle 3"/>
          <p:cNvSpPr>
            <a:spLocks noGrp="1" noChangeArrowheads="1"/>
          </p:cNvSpPr>
          <p:nvPr>
            <p:ph type="subTitle" idx="1"/>
          </p:nvPr>
        </p:nvSpPr>
        <p:spPr>
          <a:xfrm>
            <a:off x="2122488" y="685800"/>
            <a:ext cx="6716712" cy="2819400"/>
          </a:xfrm>
        </p:spPr>
        <p:txBody>
          <a:bodyPr>
            <a:normAutofit fontScale="92500" lnSpcReduction="10000"/>
          </a:bodyPr>
          <a:lstStyle/>
          <a:p>
            <a:pPr>
              <a:lnSpc>
                <a:spcPct val="90000"/>
              </a:lnSpc>
            </a:pPr>
            <a:r>
              <a:rPr lang="en-US" sz="4400">
                <a:sym typeface="Symbol" pitchFamily="18" charset="2"/>
              </a:rPr>
              <a:t>Equilibrium shifts to the left.</a:t>
            </a:r>
          </a:p>
          <a:p>
            <a:pPr>
              <a:lnSpc>
                <a:spcPct val="90000"/>
              </a:lnSpc>
            </a:pPr>
            <a:r>
              <a:rPr lang="en-US" sz="4400">
                <a:sym typeface="Symbol" pitchFamily="18" charset="2"/>
              </a:rPr>
              <a:t>  Concentration of N</a:t>
            </a:r>
            <a:r>
              <a:rPr lang="en-US" sz="4400" baseline="-25000">
                <a:sym typeface="Symbol" pitchFamily="18" charset="2"/>
              </a:rPr>
              <a:t>2</a:t>
            </a:r>
            <a:r>
              <a:rPr lang="en-US" sz="4400">
                <a:sym typeface="Symbol" pitchFamily="18" charset="2"/>
              </a:rPr>
              <a:t> .  Concentration of NH</a:t>
            </a:r>
            <a:r>
              <a:rPr lang="en-US" sz="4400" baseline="-25000">
                <a:sym typeface="Symbol" pitchFamily="18" charset="2"/>
              </a:rPr>
              <a:t>3</a:t>
            </a:r>
            <a:r>
              <a:rPr lang="en-US" sz="4400">
                <a:sym typeface="Symbol" pitchFamily="18" charset="2"/>
              </a:rPr>
              <a:t> .  Temperature .  </a:t>
            </a:r>
          </a:p>
        </p:txBody>
      </p:sp>
      <p:sp>
        <p:nvSpPr>
          <p:cNvPr id="164868" name="Text Box 4"/>
          <p:cNvSpPr txBox="1">
            <a:spLocks noChangeArrowheads="1"/>
          </p:cNvSpPr>
          <p:nvPr/>
        </p:nvSpPr>
        <p:spPr bwMode="auto">
          <a:xfrm>
            <a:off x="2339109" y="5029200"/>
            <a:ext cx="147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dirty="0">
                <a:latin typeface="Comic Sans MS" pitchFamily="66" charset="0"/>
                <a:cs typeface="Arial" pitchFamily="34" charset="0"/>
              </a:rPr>
              <a:t>Stress</a:t>
            </a:r>
          </a:p>
        </p:txBody>
      </p:sp>
      <p:sp>
        <p:nvSpPr>
          <p:cNvPr id="164869" name="Text Box 5"/>
          <p:cNvSpPr txBox="1">
            <a:spLocks noChangeArrowheads="1"/>
          </p:cNvSpPr>
          <p:nvPr/>
        </p:nvSpPr>
        <p:spPr bwMode="auto">
          <a:xfrm>
            <a:off x="3097213" y="5426075"/>
            <a:ext cx="462121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4400">
                <a:solidFill>
                  <a:srgbClr val="FFFF00"/>
                </a:solidFill>
                <a:effectLst>
                  <a:outerShdw blurRad="38100" dist="38100" dir="2700000" algn="tl">
                    <a:srgbClr val="000000"/>
                  </a:outerShdw>
                </a:effectLst>
                <a:latin typeface="Comic Sans MS" pitchFamily="66" charset="0"/>
                <a:cs typeface="Arial" pitchFamily="34" charset="0"/>
              </a:rPr>
              <a:t>What happens?</a:t>
            </a:r>
          </a:p>
        </p:txBody>
      </p:sp>
      <p:sp>
        <p:nvSpPr>
          <p:cNvPr id="164870" name="Line 6"/>
          <p:cNvSpPr>
            <a:spLocks noChangeShapeType="1"/>
          </p:cNvSpPr>
          <p:nvPr/>
        </p:nvSpPr>
        <p:spPr bwMode="auto">
          <a:xfrm>
            <a:off x="3075709" y="4492337"/>
            <a:ext cx="0" cy="762000"/>
          </a:xfrm>
          <a:prstGeom prst="line">
            <a:avLst/>
          </a:prstGeom>
          <a:noFill/>
          <a:ln w="508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871" name="Line 7"/>
          <p:cNvSpPr>
            <a:spLocks noChangeShapeType="1"/>
          </p:cNvSpPr>
          <p:nvPr/>
        </p:nvSpPr>
        <p:spPr bwMode="auto">
          <a:xfrm flipH="1" flipV="1">
            <a:off x="2209800" y="4191000"/>
            <a:ext cx="3657600" cy="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872" name="Line 8"/>
          <p:cNvSpPr>
            <a:spLocks noChangeShapeType="1"/>
          </p:cNvSpPr>
          <p:nvPr/>
        </p:nvSpPr>
        <p:spPr bwMode="auto">
          <a:xfrm flipV="1">
            <a:off x="1184564" y="4378036"/>
            <a:ext cx="0" cy="8382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873" name="Line 9"/>
          <p:cNvSpPr>
            <a:spLocks noChangeShapeType="1"/>
          </p:cNvSpPr>
          <p:nvPr/>
        </p:nvSpPr>
        <p:spPr bwMode="auto">
          <a:xfrm>
            <a:off x="4876800" y="4419600"/>
            <a:ext cx="0" cy="6858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874" name="Line 10"/>
          <p:cNvSpPr>
            <a:spLocks noChangeShapeType="1"/>
          </p:cNvSpPr>
          <p:nvPr/>
        </p:nvSpPr>
        <p:spPr bwMode="auto">
          <a:xfrm>
            <a:off x="7620000" y="4419600"/>
            <a:ext cx="0" cy="609600"/>
          </a:xfrm>
          <a:prstGeom prst="line">
            <a:avLst/>
          </a:prstGeom>
          <a:noFill/>
          <a:ln w="508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87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48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487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4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P spid="164871" grpId="0" animBg="1"/>
      <p:bldP spid="164872" grpId="0" animBg="1"/>
      <p:bldP spid="164873" grpId="0" animBg="1"/>
      <p:bldP spid="16487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ctrTitle"/>
          </p:nvPr>
        </p:nvSpPr>
        <p:spPr>
          <a:xfrm>
            <a:off x="1917700" y="735013"/>
            <a:ext cx="7226300" cy="1393825"/>
          </a:xfrm>
        </p:spPr>
        <p:txBody>
          <a:bodyPr>
            <a:normAutofit fontScale="90000"/>
          </a:bodyPr>
          <a:lstStyle/>
          <a:p>
            <a:r>
              <a:rPr lang="en-US" sz="4000">
                <a:sym typeface="Symbol" pitchFamily="18" charset="2"/>
              </a:rPr>
              <a:t>6 Factors that influence the rate of reaction</a:t>
            </a:r>
          </a:p>
        </p:txBody>
      </p:sp>
      <p:sp>
        <p:nvSpPr>
          <p:cNvPr id="166915" name="Rectangle 3"/>
          <p:cNvSpPr>
            <a:spLocks noGrp="1" noChangeArrowheads="1"/>
          </p:cNvSpPr>
          <p:nvPr>
            <p:ph type="subTitle" idx="1"/>
          </p:nvPr>
        </p:nvSpPr>
        <p:spPr>
          <a:xfrm>
            <a:off x="1804988" y="2366963"/>
            <a:ext cx="7086600" cy="3827462"/>
          </a:xfrm>
        </p:spPr>
        <p:txBody>
          <a:bodyPr>
            <a:normAutofit/>
          </a:bodyPr>
          <a:lstStyle/>
          <a:p>
            <a:pPr marL="609600" indent="-609600">
              <a:buClr>
                <a:schemeClr val="tx1"/>
              </a:buClr>
            </a:pPr>
            <a:r>
              <a:rPr lang="en-US">
                <a:sym typeface="Symbol" pitchFamily="18" charset="2"/>
              </a:rPr>
              <a:t>Nature of reactants (ionic or covalent)</a:t>
            </a:r>
          </a:p>
          <a:p>
            <a:pPr marL="609600" indent="-609600">
              <a:buClr>
                <a:schemeClr val="tx1"/>
              </a:buClr>
            </a:pPr>
            <a:r>
              <a:rPr lang="en-US">
                <a:sym typeface="Symbol" pitchFamily="18" charset="2"/>
              </a:rPr>
              <a:t>Temperature</a:t>
            </a:r>
          </a:p>
          <a:p>
            <a:pPr marL="609600" indent="-609600">
              <a:buClr>
                <a:schemeClr val="tx1"/>
              </a:buClr>
            </a:pPr>
            <a:r>
              <a:rPr lang="en-US">
                <a:sym typeface="Symbol" pitchFamily="18" charset="2"/>
              </a:rPr>
              <a:t>Concentration</a:t>
            </a:r>
          </a:p>
          <a:p>
            <a:pPr marL="609600" indent="-609600">
              <a:buClr>
                <a:schemeClr val="tx1"/>
              </a:buClr>
            </a:pPr>
            <a:r>
              <a:rPr lang="en-US">
                <a:sym typeface="Symbol" pitchFamily="18" charset="2"/>
              </a:rPr>
              <a:t>Pressure (for gases)</a:t>
            </a:r>
          </a:p>
          <a:p>
            <a:pPr marL="609600" indent="-609600">
              <a:buClr>
                <a:schemeClr val="tx1"/>
              </a:buClr>
            </a:pPr>
            <a:r>
              <a:rPr lang="en-US">
                <a:sym typeface="Symbol" pitchFamily="18" charset="2"/>
              </a:rPr>
              <a:t>Surface area (for heterogeneous reactions)</a:t>
            </a:r>
          </a:p>
          <a:p>
            <a:pPr marL="609600" indent="-609600">
              <a:buClr>
                <a:schemeClr val="tx1"/>
              </a:buClr>
            </a:pPr>
            <a:r>
              <a:rPr lang="en-US">
                <a:sym typeface="Symbol" pitchFamily="18" charset="2"/>
              </a:rPr>
              <a:t>Presence of a catalyst</a:t>
            </a:r>
          </a:p>
          <a:p>
            <a:pPr marL="609600" indent="-609600">
              <a:buClr>
                <a:schemeClr val="tx1"/>
              </a:buClr>
            </a:pPr>
            <a:endParaRPr lang="en-US">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6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6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69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69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6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04913" y="304800"/>
            <a:ext cx="7939087" cy="2378075"/>
          </a:xfrm>
        </p:spPr>
        <p:txBody>
          <a:bodyPr>
            <a:normAutofit fontScale="90000"/>
          </a:bodyPr>
          <a:lstStyle/>
          <a:p>
            <a:r>
              <a:rPr lang="en-US" sz="3600"/>
              <a:t>Add to the right, shift to the left. </a:t>
            </a:r>
            <a:br>
              <a:rPr lang="en-US" sz="3600"/>
            </a:br>
            <a:r>
              <a:rPr lang="en-US" sz="3600"/>
              <a:t>Add to the left, shift to the right. </a:t>
            </a:r>
            <a:br>
              <a:rPr lang="en-US" sz="3600"/>
            </a:br>
            <a:r>
              <a:rPr lang="en-US" sz="3600"/>
              <a:t>Remove from the right, shift to the right. </a:t>
            </a:r>
            <a:br>
              <a:rPr lang="en-US" sz="3600"/>
            </a:br>
            <a:r>
              <a:rPr lang="en-US" sz="3600"/>
              <a:t>Remove from the left, shift to the left</a:t>
            </a:r>
            <a:r>
              <a:rPr lang="en-US" sz="4000"/>
              <a:t>.</a:t>
            </a:r>
          </a:p>
        </p:txBody>
      </p:sp>
      <p:sp>
        <p:nvSpPr>
          <p:cNvPr id="17416" name="Rectangle 8"/>
          <p:cNvSpPr>
            <a:spLocks noGrp="1" noChangeArrowheads="1"/>
          </p:cNvSpPr>
          <p:nvPr>
            <p:ph sz="half" idx="1"/>
          </p:nvPr>
        </p:nvSpPr>
        <p:spPr>
          <a:xfrm>
            <a:off x="1247775" y="3505200"/>
            <a:ext cx="3824288" cy="2867025"/>
          </a:xfrm>
          <a:ln w="19050">
            <a:solidFill>
              <a:srgbClr val="00FFFF"/>
            </a:solidFill>
            <a:miter lim="800000"/>
            <a:headEnd/>
            <a:tailEnd/>
          </a:ln>
        </p:spPr>
        <p:txBody>
          <a:bodyPr>
            <a:normAutofit lnSpcReduction="10000"/>
          </a:bodyPr>
          <a:lstStyle/>
          <a:p>
            <a:r>
              <a:rPr lang="en-US" sz="2400"/>
              <a:t>Causes a shift to the right</a:t>
            </a:r>
          </a:p>
          <a:p>
            <a:pPr lvl="1"/>
            <a:r>
              <a:rPr lang="en-US" sz="2200"/>
              <a:t>Increase </a:t>
            </a:r>
            <a:r>
              <a:rPr lang="en-US"/>
              <a:t>[H</a:t>
            </a:r>
            <a:r>
              <a:rPr lang="en-US" baseline="-25000"/>
              <a:t>2</a:t>
            </a:r>
            <a:r>
              <a:rPr lang="en-US"/>
              <a:t>]*</a:t>
            </a:r>
          </a:p>
          <a:p>
            <a:pPr lvl="1"/>
            <a:r>
              <a:rPr lang="en-US"/>
              <a:t>Increase [N</a:t>
            </a:r>
            <a:r>
              <a:rPr lang="en-US" baseline="-25000"/>
              <a:t>2</a:t>
            </a:r>
            <a:r>
              <a:rPr lang="en-US"/>
              <a:t>]</a:t>
            </a:r>
          </a:p>
          <a:p>
            <a:pPr lvl="1"/>
            <a:r>
              <a:rPr lang="en-US" sz="2200"/>
              <a:t>Decrease </a:t>
            </a:r>
            <a:r>
              <a:rPr lang="en-US"/>
              <a:t>[NH</a:t>
            </a:r>
            <a:r>
              <a:rPr lang="en-US" baseline="-25000"/>
              <a:t>3</a:t>
            </a:r>
            <a:r>
              <a:rPr lang="en-US"/>
              <a:t>]</a:t>
            </a:r>
          </a:p>
          <a:p>
            <a:pPr lvl="1"/>
            <a:r>
              <a:rPr lang="en-US" sz="2200"/>
              <a:t>Decrease temperature</a:t>
            </a:r>
          </a:p>
          <a:p>
            <a:pPr lvl="1"/>
            <a:r>
              <a:rPr lang="en-US" sz="2200"/>
              <a:t>Increase pressure</a:t>
            </a:r>
          </a:p>
          <a:p>
            <a:pPr lvl="1">
              <a:buFontTx/>
              <a:buNone/>
            </a:pPr>
            <a:endParaRPr lang="en-US" sz="2200"/>
          </a:p>
        </p:txBody>
      </p:sp>
      <p:sp>
        <p:nvSpPr>
          <p:cNvPr id="17418" name="Rectangle 10"/>
          <p:cNvSpPr>
            <a:spLocks noGrp="1" noChangeArrowheads="1"/>
          </p:cNvSpPr>
          <p:nvPr>
            <p:ph sz="half" idx="2"/>
          </p:nvPr>
        </p:nvSpPr>
        <p:spPr>
          <a:xfrm>
            <a:off x="5181600" y="3505200"/>
            <a:ext cx="3962400" cy="2867025"/>
          </a:xfrm>
          <a:ln w="19050">
            <a:solidFill>
              <a:srgbClr val="00FFFF"/>
            </a:solidFill>
            <a:miter lim="800000"/>
            <a:headEnd/>
            <a:tailEnd/>
          </a:ln>
        </p:spPr>
        <p:txBody>
          <a:bodyPr>
            <a:normAutofit lnSpcReduction="10000"/>
          </a:bodyPr>
          <a:lstStyle/>
          <a:p>
            <a:r>
              <a:rPr lang="en-US" sz="2400"/>
              <a:t>Causes a shift to the left</a:t>
            </a:r>
          </a:p>
          <a:p>
            <a:pPr lvl="1"/>
            <a:r>
              <a:rPr lang="en-US" sz="2200"/>
              <a:t>Decrease </a:t>
            </a:r>
            <a:r>
              <a:rPr lang="en-US"/>
              <a:t>[H</a:t>
            </a:r>
            <a:r>
              <a:rPr lang="en-US" baseline="-25000"/>
              <a:t>2</a:t>
            </a:r>
            <a:r>
              <a:rPr lang="en-US"/>
              <a:t>]</a:t>
            </a:r>
          </a:p>
          <a:p>
            <a:pPr lvl="1"/>
            <a:r>
              <a:rPr lang="en-US"/>
              <a:t>Decrease [N</a:t>
            </a:r>
            <a:r>
              <a:rPr lang="en-US" baseline="-25000"/>
              <a:t>2</a:t>
            </a:r>
            <a:r>
              <a:rPr lang="en-US"/>
              <a:t>]</a:t>
            </a:r>
          </a:p>
          <a:p>
            <a:pPr lvl="1"/>
            <a:r>
              <a:rPr lang="en-US" sz="2200"/>
              <a:t>Increase </a:t>
            </a:r>
            <a:r>
              <a:rPr lang="en-US"/>
              <a:t>[NH</a:t>
            </a:r>
            <a:r>
              <a:rPr lang="en-US" baseline="-25000"/>
              <a:t>3</a:t>
            </a:r>
            <a:r>
              <a:rPr lang="en-US"/>
              <a:t>]</a:t>
            </a:r>
          </a:p>
          <a:p>
            <a:pPr lvl="1"/>
            <a:r>
              <a:rPr lang="en-US" sz="2200"/>
              <a:t>Increase temperature</a:t>
            </a:r>
          </a:p>
          <a:p>
            <a:pPr lvl="1"/>
            <a:r>
              <a:rPr lang="en-US" sz="2200"/>
              <a:t>Decrease pressure</a:t>
            </a:r>
          </a:p>
        </p:txBody>
      </p:sp>
      <p:sp>
        <p:nvSpPr>
          <p:cNvPr id="9" name="Date Placeholder 4"/>
          <p:cNvSpPr>
            <a:spLocks noGrp="1"/>
          </p:cNvSpPr>
          <p:nvPr>
            <p:ph type="dt" sz="half" idx="10"/>
          </p:nvPr>
        </p:nvSpPr>
        <p:spPr/>
        <p:txBody>
          <a:bodyPr/>
          <a:lstStyle/>
          <a:p>
            <a:r>
              <a:rPr lang="en-US"/>
              <a:t>J Deutsch 2003</a:t>
            </a:r>
          </a:p>
        </p:txBody>
      </p:sp>
      <p:sp>
        <p:nvSpPr>
          <p:cNvPr id="10" name="Slide Number Placeholder 6"/>
          <p:cNvSpPr>
            <a:spLocks noGrp="1"/>
          </p:cNvSpPr>
          <p:nvPr>
            <p:ph type="sldNum" sz="quarter" idx="12"/>
          </p:nvPr>
        </p:nvSpPr>
        <p:spPr/>
        <p:txBody>
          <a:bodyPr/>
          <a:lstStyle/>
          <a:p>
            <a:fld id="{45675F2D-8775-48EE-8139-B87BDBDE03FA}" type="slidenum">
              <a:rPr lang="en-US"/>
              <a:pPr/>
              <a:t>90</a:t>
            </a:fld>
            <a:endParaRPr lang="en-US"/>
          </a:p>
        </p:txBody>
      </p:sp>
      <p:sp>
        <p:nvSpPr>
          <p:cNvPr id="17413" name="Text Box 5"/>
          <p:cNvSpPr txBox="1">
            <a:spLocks noChangeArrowheads="1"/>
          </p:cNvSpPr>
          <p:nvPr/>
        </p:nvSpPr>
        <p:spPr bwMode="auto">
          <a:xfrm>
            <a:off x="1171575" y="2600325"/>
            <a:ext cx="77581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a:t>3H</a:t>
            </a:r>
            <a:r>
              <a:rPr lang="en-US" sz="3600" baseline="-25000"/>
              <a:t>2</a:t>
            </a:r>
            <a:r>
              <a:rPr lang="en-US" sz="3600"/>
              <a:t>(g)</a:t>
            </a:r>
            <a:r>
              <a:rPr lang="en-US" sz="3600" baseline="-25000"/>
              <a:t> </a:t>
            </a:r>
            <a:r>
              <a:rPr lang="en-US" sz="3600"/>
              <a:t>+ N</a:t>
            </a:r>
            <a:r>
              <a:rPr lang="en-US" sz="3600" baseline="-25000"/>
              <a:t>2</a:t>
            </a:r>
            <a:r>
              <a:rPr lang="en-US" sz="3600"/>
              <a:t>(g)           2NH</a:t>
            </a:r>
            <a:r>
              <a:rPr lang="en-US" sz="3600" baseline="-25000"/>
              <a:t>3</a:t>
            </a:r>
            <a:r>
              <a:rPr lang="en-US" sz="3600"/>
              <a:t>(g)+ energy</a:t>
            </a:r>
          </a:p>
        </p:txBody>
      </p:sp>
      <p:sp>
        <p:nvSpPr>
          <p:cNvPr id="17414" name="Line 6"/>
          <p:cNvSpPr>
            <a:spLocks noChangeShapeType="1"/>
          </p:cNvSpPr>
          <p:nvPr/>
        </p:nvSpPr>
        <p:spPr bwMode="auto">
          <a:xfrm>
            <a:off x="4529138" y="2900363"/>
            <a:ext cx="642937" cy="0"/>
          </a:xfrm>
          <a:prstGeom prst="line">
            <a:avLst/>
          </a:prstGeom>
          <a:noFill/>
          <a:ln w="28575"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415" name="Line 7"/>
          <p:cNvSpPr>
            <a:spLocks noChangeShapeType="1"/>
          </p:cNvSpPr>
          <p:nvPr/>
        </p:nvSpPr>
        <p:spPr bwMode="auto">
          <a:xfrm>
            <a:off x="4481513" y="3052763"/>
            <a:ext cx="642937" cy="0"/>
          </a:xfrm>
          <a:prstGeom prst="line">
            <a:avLst/>
          </a:prstGeom>
          <a:noFill/>
          <a:ln w="28575" cap="sq">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7420" name="Text Box 12"/>
          <p:cNvSpPr txBox="1">
            <a:spLocks noChangeArrowheads="1"/>
          </p:cNvSpPr>
          <p:nvPr/>
        </p:nvSpPr>
        <p:spPr bwMode="auto">
          <a:xfrm>
            <a:off x="1643063" y="6400800"/>
            <a:ext cx="695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*[H</a:t>
            </a:r>
            <a:r>
              <a:rPr lang="en-US" baseline="-25000"/>
              <a:t>2</a:t>
            </a:r>
            <a:r>
              <a:rPr lang="en-US"/>
              <a:t>] is read “The concentration of H</a:t>
            </a:r>
            <a:r>
              <a:rPr lang="en-US" baseline="-25000"/>
              <a:t>2</a:t>
            </a:r>
            <a:r>
              <a:rPr lang="en-US"/>
              <a: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19200" y="304800"/>
            <a:ext cx="7772400" cy="1219200"/>
          </a:xfrm>
        </p:spPr>
        <p:txBody>
          <a:bodyPr>
            <a:normAutofit fontScale="90000"/>
          </a:bodyPr>
          <a:lstStyle/>
          <a:p>
            <a:r>
              <a:rPr lang="en-US"/>
              <a:t>Regents Question: 08/02 #38</a:t>
            </a:r>
          </a:p>
        </p:txBody>
      </p:sp>
      <p:sp>
        <p:nvSpPr>
          <p:cNvPr id="6" name="Date Placeholder 2"/>
          <p:cNvSpPr>
            <a:spLocks noGrp="1"/>
          </p:cNvSpPr>
          <p:nvPr>
            <p:ph type="dt" sz="half" idx="10"/>
          </p:nvPr>
        </p:nvSpPr>
        <p:spPr/>
        <p:txBody>
          <a:bodyPr/>
          <a:lstStyle/>
          <a:p>
            <a:r>
              <a:rPr lang="en-US"/>
              <a:t>J Deutsch 2003</a:t>
            </a:r>
          </a:p>
        </p:txBody>
      </p:sp>
      <p:sp>
        <p:nvSpPr>
          <p:cNvPr id="7" name="Slide Number Placeholder 4"/>
          <p:cNvSpPr>
            <a:spLocks noGrp="1"/>
          </p:cNvSpPr>
          <p:nvPr>
            <p:ph type="sldNum" sz="quarter" idx="12"/>
          </p:nvPr>
        </p:nvSpPr>
        <p:spPr/>
        <p:txBody>
          <a:bodyPr/>
          <a:lstStyle/>
          <a:p>
            <a:fld id="{AD0FC2BD-0F49-476A-B1DE-3990BD01216E}" type="slidenum">
              <a:rPr lang="en-US"/>
              <a:pPr/>
              <a:t>91</a:t>
            </a:fld>
            <a:endParaRPr lang="en-US"/>
          </a:p>
        </p:txBody>
      </p:sp>
      <p:sp>
        <p:nvSpPr>
          <p:cNvPr id="29699" name="Text Box 3"/>
          <p:cNvSpPr txBox="1">
            <a:spLocks noChangeArrowheads="1"/>
          </p:cNvSpPr>
          <p:nvPr/>
        </p:nvSpPr>
        <p:spPr bwMode="auto">
          <a:xfrm>
            <a:off x="1720850" y="1466850"/>
            <a:ext cx="742315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Given the equilibrium reaction in a closed system:</a:t>
            </a:r>
          </a:p>
          <a:p>
            <a:pPr>
              <a:spcBef>
                <a:spcPct val="50000"/>
              </a:spcBef>
            </a:pPr>
            <a:r>
              <a:rPr lang="en-US">
                <a:latin typeface="NewCaledonia" charset="0"/>
              </a:rPr>
              <a:t>H</a:t>
            </a:r>
            <a:r>
              <a:rPr lang="en-US" baseline="-25000">
                <a:latin typeface="NewCaledonia" charset="0"/>
              </a:rPr>
              <a:t>2</a:t>
            </a:r>
            <a:r>
              <a:rPr lang="en-US">
                <a:latin typeface="NewCaledonia" charset="0"/>
              </a:rPr>
              <a:t> (g) + I</a:t>
            </a:r>
            <a:r>
              <a:rPr lang="en-US" baseline="-25000">
                <a:latin typeface="NewCaledonia" charset="0"/>
              </a:rPr>
              <a:t>2</a:t>
            </a:r>
            <a:r>
              <a:rPr lang="en-US">
                <a:latin typeface="NewCaledonia" charset="0"/>
              </a:rPr>
              <a:t> (g) + heat = 2 HI(g)</a:t>
            </a:r>
          </a:p>
          <a:p>
            <a:pPr>
              <a:spcBef>
                <a:spcPct val="50000"/>
              </a:spcBef>
            </a:pPr>
            <a:r>
              <a:rPr lang="en-US">
                <a:latin typeface="NewCaledonia" charset="0"/>
              </a:rPr>
              <a:t>What will be the result of an increase in temperature?</a:t>
            </a:r>
          </a:p>
          <a:p>
            <a:pPr>
              <a:spcBef>
                <a:spcPct val="50000"/>
              </a:spcBef>
            </a:pPr>
            <a:r>
              <a:rPr lang="en-US">
                <a:latin typeface="NewCaledonia" charset="0"/>
              </a:rPr>
              <a:t>(1) The equilibrium will shift to the left and [H</a:t>
            </a:r>
            <a:r>
              <a:rPr lang="en-US" baseline="-25000">
                <a:latin typeface="NewCaledonia" charset="0"/>
              </a:rPr>
              <a:t>2</a:t>
            </a:r>
            <a:r>
              <a:rPr lang="en-US">
                <a:latin typeface="NewCaledonia" charset="0"/>
              </a:rPr>
              <a:t> ] will increase.</a:t>
            </a:r>
          </a:p>
          <a:p>
            <a:pPr>
              <a:spcBef>
                <a:spcPct val="50000"/>
              </a:spcBef>
            </a:pPr>
            <a:r>
              <a:rPr lang="en-US">
                <a:latin typeface="NewCaledonia" charset="0"/>
              </a:rPr>
              <a:t>(2) The equilibrium will shift to the left and [H</a:t>
            </a:r>
            <a:r>
              <a:rPr lang="en-US" baseline="-25000">
                <a:latin typeface="NewCaledonia" charset="0"/>
              </a:rPr>
              <a:t>2</a:t>
            </a:r>
            <a:r>
              <a:rPr lang="en-US">
                <a:latin typeface="NewCaledonia" charset="0"/>
              </a:rPr>
              <a:t> ] will decrease.</a:t>
            </a:r>
          </a:p>
          <a:p>
            <a:pPr>
              <a:spcBef>
                <a:spcPct val="50000"/>
              </a:spcBef>
            </a:pPr>
            <a:r>
              <a:rPr lang="en-US">
                <a:latin typeface="NewCaledonia" charset="0"/>
              </a:rPr>
              <a:t>(3) The equilibrium will shift to the right and [HI] will increase.</a:t>
            </a:r>
          </a:p>
          <a:p>
            <a:pPr>
              <a:spcBef>
                <a:spcPct val="50000"/>
              </a:spcBef>
            </a:pPr>
            <a:r>
              <a:rPr lang="en-US">
                <a:latin typeface="NewCaledonia" charset="0"/>
              </a:rPr>
              <a:t>(4) The equilibrium will shift to the right and [HI] will decrease.</a:t>
            </a:r>
          </a:p>
        </p:txBody>
      </p:sp>
      <p:pic>
        <p:nvPicPr>
          <p:cNvPr id="29700"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29701" name="WordArt 5"/>
          <p:cNvSpPr>
            <a:spLocks noChangeArrowheads="1" noChangeShapeType="1" noTextEdit="1"/>
          </p:cNvSpPr>
          <p:nvPr/>
        </p:nvSpPr>
        <p:spPr bwMode="auto">
          <a:xfrm>
            <a:off x="1370013" y="5008563"/>
            <a:ext cx="338137" cy="338137"/>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29701"/>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219200" y="304800"/>
            <a:ext cx="7772400" cy="976313"/>
          </a:xfrm>
        </p:spPr>
        <p:txBody>
          <a:bodyPr>
            <a:normAutofit fontScale="90000"/>
          </a:bodyPr>
          <a:lstStyle/>
          <a:p>
            <a:r>
              <a:rPr lang="en-US"/>
              <a:t>Regents Question: 01/03 #50</a:t>
            </a:r>
          </a:p>
        </p:txBody>
      </p:sp>
      <p:sp>
        <p:nvSpPr>
          <p:cNvPr id="8" name="Date Placeholder 2"/>
          <p:cNvSpPr>
            <a:spLocks noGrp="1"/>
          </p:cNvSpPr>
          <p:nvPr>
            <p:ph type="dt" sz="half" idx="10"/>
          </p:nvPr>
        </p:nvSpPr>
        <p:spPr/>
        <p:txBody>
          <a:bodyPr/>
          <a:lstStyle/>
          <a:p>
            <a:r>
              <a:rPr lang="en-US"/>
              <a:t>J Deutsch 2003</a:t>
            </a:r>
          </a:p>
        </p:txBody>
      </p:sp>
      <p:sp>
        <p:nvSpPr>
          <p:cNvPr id="9" name="Slide Number Placeholder 4"/>
          <p:cNvSpPr>
            <a:spLocks noGrp="1"/>
          </p:cNvSpPr>
          <p:nvPr>
            <p:ph type="sldNum" sz="quarter" idx="12"/>
          </p:nvPr>
        </p:nvSpPr>
        <p:spPr/>
        <p:txBody>
          <a:bodyPr/>
          <a:lstStyle/>
          <a:p>
            <a:fld id="{DD7F3D10-575B-40C4-B5A1-EBCE68F98352}" type="slidenum">
              <a:rPr lang="en-US"/>
              <a:pPr/>
              <a:t>92</a:t>
            </a:fld>
            <a:endParaRPr lang="en-US"/>
          </a:p>
        </p:txBody>
      </p:sp>
      <p:sp>
        <p:nvSpPr>
          <p:cNvPr id="34819" name="Text Box 3"/>
          <p:cNvSpPr txBox="1">
            <a:spLocks noChangeArrowheads="1"/>
          </p:cNvSpPr>
          <p:nvPr/>
        </p:nvSpPr>
        <p:spPr bwMode="auto">
          <a:xfrm>
            <a:off x="1630363" y="1136650"/>
            <a:ext cx="7375525"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spcBef>
                <a:spcPct val="50000"/>
              </a:spcBef>
            </a:pPr>
            <a:r>
              <a:rPr lang="en-US">
                <a:latin typeface="NewCaledonia" charset="0"/>
              </a:rPr>
              <a:t>Given the system at equilibrium:</a:t>
            </a:r>
          </a:p>
          <a:p>
            <a:pPr>
              <a:spcBef>
                <a:spcPct val="50000"/>
              </a:spcBef>
            </a:pPr>
            <a:r>
              <a:rPr lang="en-US">
                <a:latin typeface="NewCaledonia" charset="0"/>
              </a:rPr>
              <a:t>N</a:t>
            </a:r>
            <a:r>
              <a:rPr lang="en-US" baseline="-25000">
                <a:latin typeface="NewCaledonia" charset="0"/>
              </a:rPr>
              <a:t>2</a:t>
            </a:r>
            <a:r>
              <a:rPr lang="en-US">
                <a:latin typeface="NewCaledonia" charset="0"/>
              </a:rPr>
              <a:t>O</a:t>
            </a:r>
            <a:r>
              <a:rPr lang="en-US" baseline="-25000">
                <a:latin typeface="NewCaledonia" charset="0"/>
              </a:rPr>
              <a:t>4</a:t>
            </a:r>
            <a:r>
              <a:rPr lang="en-US">
                <a:latin typeface="NewCaledonia" charset="0"/>
              </a:rPr>
              <a:t> (g) + 58.1 kJ         2 NO</a:t>
            </a:r>
            <a:r>
              <a:rPr lang="en-US" baseline="-25000">
                <a:latin typeface="NewCaledonia" charset="0"/>
              </a:rPr>
              <a:t>2</a:t>
            </a:r>
            <a:r>
              <a:rPr lang="en-US">
                <a:latin typeface="NewCaledonia" charset="0"/>
              </a:rPr>
              <a:t> (g)</a:t>
            </a:r>
          </a:p>
          <a:p>
            <a:pPr>
              <a:spcBef>
                <a:spcPct val="50000"/>
              </a:spcBef>
            </a:pPr>
            <a:r>
              <a:rPr lang="en-US">
                <a:latin typeface="NewCaledonia" charset="0"/>
              </a:rPr>
              <a:t>What will be the result of an increase in temperature at constant pressure?</a:t>
            </a:r>
          </a:p>
          <a:p>
            <a:pPr>
              <a:spcBef>
                <a:spcPct val="50000"/>
              </a:spcBef>
            </a:pPr>
            <a:r>
              <a:rPr lang="en-US">
                <a:latin typeface="NewCaledonia" charset="0"/>
              </a:rPr>
              <a:t>(1) The equilibrium will shift to the left, and the concentration of NO</a:t>
            </a:r>
            <a:r>
              <a:rPr lang="en-US" baseline="-25000">
                <a:latin typeface="NewCaledonia" charset="0"/>
              </a:rPr>
              <a:t>2</a:t>
            </a:r>
            <a:r>
              <a:rPr lang="en-US">
                <a:latin typeface="NewCaledonia" charset="0"/>
              </a:rPr>
              <a:t> (g) will decrease.</a:t>
            </a:r>
          </a:p>
          <a:p>
            <a:pPr>
              <a:spcBef>
                <a:spcPct val="50000"/>
              </a:spcBef>
            </a:pPr>
            <a:r>
              <a:rPr lang="en-US">
                <a:latin typeface="NewCaledonia" charset="0"/>
              </a:rPr>
              <a:t>(2) The equilibrium will shift to the left, and the concentration of NO</a:t>
            </a:r>
            <a:r>
              <a:rPr lang="en-US" baseline="-25000">
                <a:latin typeface="NewCaledonia" charset="0"/>
              </a:rPr>
              <a:t>2</a:t>
            </a:r>
            <a:r>
              <a:rPr lang="en-US">
                <a:latin typeface="NewCaledonia" charset="0"/>
              </a:rPr>
              <a:t> (g) will increase.</a:t>
            </a:r>
          </a:p>
          <a:p>
            <a:pPr>
              <a:spcBef>
                <a:spcPct val="50000"/>
              </a:spcBef>
            </a:pPr>
            <a:r>
              <a:rPr lang="en-US">
                <a:latin typeface="NewCaledonia" charset="0"/>
              </a:rPr>
              <a:t>(3) The equilibrium will shift to the right, and the concentration of NO</a:t>
            </a:r>
            <a:r>
              <a:rPr lang="en-US" baseline="-25000">
                <a:latin typeface="NewCaledonia" charset="0"/>
              </a:rPr>
              <a:t>2 </a:t>
            </a:r>
            <a:r>
              <a:rPr lang="en-US">
                <a:latin typeface="NewCaledonia" charset="0"/>
              </a:rPr>
              <a:t>(g) will decrease.</a:t>
            </a:r>
          </a:p>
          <a:p>
            <a:pPr>
              <a:spcBef>
                <a:spcPct val="50000"/>
              </a:spcBef>
            </a:pPr>
            <a:r>
              <a:rPr lang="en-US">
                <a:latin typeface="NewCaledonia" charset="0"/>
              </a:rPr>
              <a:t>(4) The equilibrium will shift to the right, and the concentration of NO</a:t>
            </a:r>
            <a:r>
              <a:rPr lang="en-US" baseline="-25000">
                <a:latin typeface="NewCaledonia" charset="0"/>
              </a:rPr>
              <a:t>2</a:t>
            </a:r>
            <a:r>
              <a:rPr lang="en-US">
                <a:latin typeface="NewCaledonia" charset="0"/>
              </a:rPr>
              <a:t> (g) will increase.</a:t>
            </a:r>
          </a:p>
        </p:txBody>
      </p:sp>
      <p:pic>
        <p:nvPicPr>
          <p:cNvPr id="34820" name="Picture 4" descr="ques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1122363" cy="3048000"/>
          </a:xfrm>
          <a:prstGeom prst="rect">
            <a:avLst/>
          </a:prstGeom>
          <a:noFill/>
          <a:extLst>
            <a:ext uri="{909E8E84-426E-40DD-AFC4-6F175D3DCCD1}">
              <a14:hiddenFill xmlns:a14="http://schemas.microsoft.com/office/drawing/2010/main">
                <a:solidFill>
                  <a:srgbClr val="FFFFFF"/>
                </a:solidFill>
              </a14:hiddenFill>
            </a:ext>
          </a:extLst>
        </p:spPr>
      </p:pic>
      <p:sp>
        <p:nvSpPr>
          <p:cNvPr id="34821" name="WordArt 5"/>
          <p:cNvSpPr>
            <a:spLocks noChangeArrowheads="1" noChangeShapeType="1" noTextEdit="1"/>
          </p:cNvSpPr>
          <p:nvPr/>
        </p:nvSpPr>
        <p:spPr bwMode="auto">
          <a:xfrm>
            <a:off x="1301750" y="5946775"/>
            <a:ext cx="338138" cy="338138"/>
          </a:xfrm>
          <a:prstGeom prst="rect">
            <a:avLst/>
          </a:prstGeom>
          <a:extLst>
            <a:ext uri="{91240B29-F687-4F45-9708-019B960494DF}">
              <a14:hiddenLine xmlns:a14="http://schemas.microsoft.com/office/drawing/2010/main" w="9525" cap="sq">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r>
              <a:rPr lang="en-US" sz="3600" kern="10">
                <a:gradFill rotWithShape="0">
                  <a:gsLst>
                    <a:gs pos="0">
                      <a:srgbClr val="FFFF00"/>
                    </a:gs>
                    <a:gs pos="100000">
                      <a:srgbClr val="FF9933"/>
                    </a:gs>
                  </a:gsLst>
                  <a:path path="rect">
                    <a:fillToRect l="50000" t="50000" r="50000" b="50000"/>
                  </a:path>
                </a:gradFill>
                <a:effectLst>
                  <a:outerShdw dist="35921" dir="2700000" algn="ctr" rotWithShape="0">
                    <a:srgbClr val="C0C0C0"/>
                  </a:outerShdw>
                </a:effectLst>
                <a:latin typeface="Wingdings"/>
              </a:rPr>
              <a:t>þ</a:t>
            </a:r>
          </a:p>
        </p:txBody>
      </p:sp>
      <p:sp>
        <p:nvSpPr>
          <p:cNvPr id="34826" name="Line 10"/>
          <p:cNvSpPr>
            <a:spLocks noChangeShapeType="1"/>
          </p:cNvSpPr>
          <p:nvPr/>
        </p:nvSpPr>
        <p:spPr bwMode="auto">
          <a:xfrm>
            <a:off x="4143375" y="1863725"/>
            <a:ext cx="485775" cy="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27" name="Line 11"/>
          <p:cNvSpPr>
            <a:spLocks noChangeShapeType="1"/>
          </p:cNvSpPr>
          <p:nvPr/>
        </p:nvSpPr>
        <p:spPr bwMode="auto">
          <a:xfrm flipH="1">
            <a:off x="4097338" y="2049463"/>
            <a:ext cx="531812" cy="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34821"/>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2957946" y="3643745"/>
            <a:ext cx="4118264" cy="1470025"/>
          </a:xfrm>
        </p:spPr>
        <p:txBody>
          <a:bodyPr/>
          <a:lstStyle/>
          <a:p>
            <a:r>
              <a:rPr lang="en-US" sz="5400" dirty="0"/>
              <a:t>Catalyst</a:t>
            </a:r>
          </a:p>
        </p:txBody>
      </p:sp>
      <p:sp>
        <p:nvSpPr>
          <p:cNvPr id="84995" name="Rectangle 3"/>
          <p:cNvSpPr>
            <a:spLocks noGrp="1" noChangeArrowheads="1"/>
          </p:cNvSpPr>
          <p:nvPr>
            <p:ph type="subTitle" idx="1"/>
          </p:nvPr>
        </p:nvSpPr>
        <p:spPr>
          <a:xfrm>
            <a:off x="2047010" y="426027"/>
            <a:ext cx="6920345" cy="2590800"/>
          </a:xfrm>
        </p:spPr>
        <p:txBody>
          <a:bodyPr/>
          <a:lstStyle/>
          <a:p>
            <a:pPr>
              <a:lnSpc>
                <a:spcPct val="90000"/>
              </a:lnSpc>
            </a:pPr>
            <a:r>
              <a:rPr lang="en-US" sz="4400" dirty="0"/>
              <a:t>Substance that increases the rate of a chemical reaction without itself being consumed.</a:t>
            </a:r>
            <a:endParaRPr lang="en-US" sz="44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2355272" y="3241964"/>
            <a:ext cx="6113318" cy="1470025"/>
          </a:xfrm>
        </p:spPr>
        <p:txBody>
          <a:bodyPr>
            <a:normAutofit fontScale="90000"/>
          </a:bodyPr>
          <a:lstStyle/>
          <a:p>
            <a:r>
              <a:rPr lang="en-US" sz="5400" dirty="0"/>
              <a:t>Heat of reaction, </a:t>
            </a:r>
            <a:r>
              <a:rPr lang="en-US" sz="5400" dirty="0">
                <a:sym typeface="Symbol" pitchFamily="18" charset="2"/>
              </a:rPr>
              <a:t>H</a:t>
            </a:r>
          </a:p>
        </p:txBody>
      </p:sp>
      <p:sp>
        <p:nvSpPr>
          <p:cNvPr id="86019" name="Rectangle 3"/>
          <p:cNvSpPr>
            <a:spLocks noGrp="1" noChangeArrowheads="1"/>
          </p:cNvSpPr>
          <p:nvPr>
            <p:ph type="subTitle" idx="1"/>
          </p:nvPr>
        </p:nvSpPr>
        <p:spPr>
          <a:xfrm>
            <a:off x="2933700" y="716973"/>
            <a:ext cx="5098473" cy="2438400"/>
          </a:xfrm>
        </p:spPr>
        <p:txBody>
          <a:bodyPr/>
          <a:lstStyle/>
          <a:p>
            <a:r>
              <a:rPr lang="en-US" sz="4400" dirty="0" err="1"/>
              <a:t>H</a:t>
            </a:r>
            <a:r>
              <a:rPr lang="en-US" sz="4400" baseline="-25000" dirty="0" err="1"/>
              <a:t>products</a:t>
            </a:r>
            <a:r>
              <a:rPr lang="en-US" sz="4400" dirty="0"/>
              <a:t> - </a:t>
            </a:r>
            <a:r>
              <a:rPr lang="en-US" sz="4400" dirty="0" err="1"/>
              <a:t>H</a:t>
            </a:r>
            <a:r>
              <a:rPr lang="en-US" sz="4400" baseline="-25000" dirty="0" err="1"/>
              <a:t>reactants</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1659081" y="4478482"/>
            <a:ext cx="6736773" cy="1470025"/>
          </a:xfrm>
        </p:spPr>
        <p:txBody>
          <a:bodyPr>
            <a:normAutofit fontScale="90000"/>
          </a:bodyPr>
          <a:lstStyle/>
          <a:p>
            <a:r>
              <a:rPr lang="en-US" dirty="0">
                <a:sym typeface="Symbol" pitchFamily="18" charset="2"/>
              </a:rPr>
              <a:t>The difference between the potential energy of the products &amp; the potential energy of the reactants?</a:t>
            </a:r>
          </a:p>
        </p:txBody>
      </p:sp>
      <p:sp>
        <p:nvSpPr>
          <p:cNvPr id="87043" name="Rectangle 3"/>
          <p:cNvSpPr>
            <a:spLocks noGrp="1" noChangeArrowheads="1"/>
          </p:cNvSpPr>
          <p:nvPr>
            <p:ph type="subTitle" idx="1"/>
          </p:nvPr>
        </p:nvSpPr>
        <p:spPr>
          <a:xfrm>
            <a:off x="1406236" y="270163"/>
            <a:ext cx="6761019" cy="2438400"/>
          </a:xfrm>
        </p:spPr>
        <p:txBody>
          <a:bodyPr/>
          <a:lstStyle/>
          <a:p>
            <a:r>
              <a:rPr lang="en-US" sz="4400" dirty="0" err="1"/>
              <a:t>H</a:t>
            </a:r>
            <a:r>
              <a:rPr lang="en-US" sz="4400" baseline="-25000" dirty="0" err="1"/>
              <a:t>products</a:t>
            </a:r>
            <a:r>
              <a:rPr lang="en-US" sz="4400" dirty="0"/>
              <a:t> – </a:t>
            </a:r>
            <a:r>
              <a:rPr lang="en-US" sz="4400" dirty="0" err="1"/>
              <a:t>H</a:t>
            </a:r>
            <a:r>
              <a:rPr lang="en-US" sz="4400" baseline="-25000" dirty="0" err="1"/>
              <a:t>reactants</a:t>
            </a:r>
            <a:r>
              <a:rPr lang="en-US" sz="4400" dirty="0"/>
              <a:t> or </a:t>
            </a:r>
            <a:r>
              <a:rPr lang="en-US" sz="4400" dirty="0">
                <a:sym typeface="Symbol" pitchFamily="18" charset="2"/>
              </a:rPr>
              <a:t>H</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1804555" y="3210791"/>
            <a:ext cx="6466609" cy="1470025"/>
          </a:xfrm>
        </p:spPr>
        <p:txBody>
          <a:bodyPr>
            <a:normAutofit fontScale="90000"/>
          </a:bodyPr>
          <a:lstStyle/>
          <a:p>
            <a:r>
              <a:rPr lang="en-US" sz="5400" dirty="0">
                <a:sym typeface="Symbol" pitchFamily="18" charset="2"/>
              </a:rPr>
              <a:t>H for exothermic </a:t>
            </a:r>
            <a:r>
              <a:rPr lang="en-US" sz="5400" dirty="0" err="1">
                <a:sym typeface="Symbol" pitchFamily="18" charset="2"/>
              </a:rPr>
              <a:t>rxn</a:t>
            </a:r>
            <a:endParaRPr lang="en-US" sz="5400" dirty="0">
              <a:sym typeface="Symbol" pitchFamily="18" charset="2"/>
            </a:endParaRPr>
          </a:p>
        </p:txBody>
      </p:sp>
      <p:sp>
        <p:nvSpPr>
          <p:cNvPr id="88067" name="Rectangle 3"/>
          <p:cNvSpPr>
            <a:spLocks noGrp="1" noChangeArrowheads="1"/>
          </p:cNvSpPr>
          <p:nvPr>
            <p:ph type="subTitle" idx="1"/>
          </p:nvPr>
        </p:nvSpPr>
        <p:spPr>
          <a:xfrm>
            <a:off x="2372591" y="592282"/>
            <a:ext cx="6563591" cy="2438400"/>
          </a:xfrm>
        </p:spPr>
        <p:txBody>
          <a:bodyPr/>
          <a:lstStyle/>
          <a:p>
            <a:r>
              <a:rPr lang="en-US" sz="4400" dirty="0">
                <a:sym typeface="Symbol" pitchFamily="18" charset="2"/>
              </a:rPr>
              <a:t>H is negative.  System has net loss in energy.</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484909" y="3595254"/>
            <a:ext cx="7772400" cy="1470025"/>
          </a:xfrm>
        </p:spPr>
        <p:txBody>
          <a:bodyPr/>
          <a:lstStyle/>
          <a:p>
            <a:r>
              <a:rPr lang="en-US" sz="5400" dirty="0">
                <a:sym typeface="Symbol" pitchFamily="18" charset="2"/>
              </a:rPr>
              <a:t>H is negative?</a:t>
            </a:r>
          </a:p>
        </p:txBody>
      </p:sp>
      <p:sp>
        <p:nvSpPr>
          <p:cNvPr id="89091" name="Rectangle 3"/>
          <p:cNvSpPr>
            <a:spLocks noGrp="1" noChangeArrowheads="1"/>
          </p:cNvSpPr>
          <p:nvPr>
            <p:ph type="subTitle" idx="1"/>
          </p:nvPr>
        </p:nvSpPr>
        <p:spPr>
          <a:xfrm>
            <a:off x="2071255" y="353291"/>
            <a:ext cx="6948055" cy="2438400"/>
          </a:xfrm>
        </p:spPr>
        <p:txBody>
          <a:bodyPr>
            <a:normAutofit fontScale="92500"/>
          </a:bodyPr>
          <a:lstStyle/>
          <a:p>
            <a:r>
              <a:rPr lang="en-US" sz="4400" dirty="0">
                <a:sym typeface="Symbol" pitchFamily="18" charset="2"/>
              </a:rPr>
              <a:t>Exothermic reaction.  Products have less potential energy than reactants.</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422563" y="3522518"/>
            <a:ext cx="7772400" cy="1470025"/>
          </a:xfrm>
        </p:spPr>
        <p:txBody>
          <a:bodyPr/>
          <a:lstStyle/>
          <a:p>
            <a:r>
              <a:rPr lang="en-US" sz="5400" dirty="0">
                <a:sym typeface="Symbol" pitchFamily="18" charset="2"/>
              </a:rPr>
              <a:t>H is positive?</a:t>
            </a:r>
          </a:p>
        </p:txBody>
      </p:sp>
      <p:sp>
        <p:nvSpPr>
          <p:cNvPr id="90115" name="Rectangle 3"/>
          <p:cNvSpPr>
            <a:spLocks noGrp="1" noChangeArrowheads="1"/>
          </p:cNvSpPr>
          <p:nvPr>
            <p:ph type="subTitle" idx="1"/>
          </p:nvPr>
        </p:nvSpPr>
        <p:spPr>
          <a:xfrm>
            <a:off x="232064" y="415636"/>
            <a:ext cx="7772400" cy="2438400"/>
          </a:xfrm>
        </p:spPr>
        <p:txBody>
          <a:bodyPr/>
          <a:lstStyle/>
          <a:p>
            <a:r>
              <a:rPr lang="en-US" sz="4000" dirty="0">
                <a:sym typeface="Symbol" pitchFamily="18" charset="2"/>
              </a:rPr>
              <a:t>Endothermic reaction.  Products have more potential energy than reactants.</a:t>
            </a:r>
            <a:endParaRPr lang="en-US" sz="40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76200" y="3709554"/>
            <a:ext cx="7772400" cy="1470025"/>
          </a:xfrm>
        </p:spPr>
        <p:txBody>
          <a:bodyPr/>
          <a:lstStyle/>
          <a:p>
            <a:r>
              <a:rPr lang="en-US" sz="4800" dirty="0">
                <a:sym typeface="Symbol" pitchFamily="18" charset="2"/>
              </a:rPr>
              <a:t>H for endothermic </a:t>
            </a:r>
            <a:r>
              <a:rPr lang="en-US" sz="4800" dirty="0" err="1">
                <a:sym typeface="Symbol" pitchFamily="18" charset="2"/>
              </a:rPr>
              <a:t>rxn</a:t>
            </a:r>
            <a:endParaRPr lang="en-US" sz="4800" dirty="0">
              <a:sym typeface="Symbol" pitchFamily="18" charset="2"/>
            </a:endParaRPr>
          </a:p>
        </p:txBody>
      </p:sp>
      <p:sp>
        <p:nvSpPr>
          <p:cNvPr id="91139" name="Rectangle 3"/>
          <p:cNvSpPr>
            <a:spLocks noGrp="1" noChangeArrowheads="1"/>
          </p:cNvSpPr>
          <p:nvPr>
            <p:ph type="subTitle" idx="1"/>
          </p:nvPr>
        </p:nvSpPr>
        <p:spPr>
          <a:xfrm>
            <a:off x="419099" y="633846"/>
            <a:ext cx="7772400" cy="2438400"/>
          </a:xfrm>
        </p:spPr>
        <p:txBody>
          <a:bodyPr/>
          <a:lstStyle/>
          <a:p>
            <a:r>
              <a:rPr lang="en-US" sz="4400" dirty="0">
                <a:sym typeface="Symbol" pitchFamily="18" charset="2"/>
              </a:rPr>
              <a:t>H is positive.  System has net gain in energy.</a:t>
            </a:r>
            <a:endParaRPr lang="en-US" sz="4400"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1975</TotalTime>
  <Words>3908</Words>
  <Application>Microsoft Office PowerPoint</Application>
  <PresentationFormat>On-screen Show (4:3)</PresentationFormat>
  <Paragraphs>575</Paragraphs>
  <Slides>131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131</vt:i4>
      </vt:variant>
    </vt:vector>
  </HeadingPairs>
  <TitlesOfParts>
    <vt:vector size="133" baseType="lpstr">
      <vt:lpstr>Apex</vt:lpstr>
      <vt:lpstr>Bitmap Image</vt:lpstr>
      <vt:lpstr>VI. Kinetics/Equilibrium</vt:lpstr>
      <vt:lpstr>The rate of a chemical reaction depends on several factors: temperature, concentration, nature of reactants, surface area, and the presence of a catalyst. </vt:lpstr>
      <vt:lpstr>PowerPoint Presentation</vt:lpstr>
      <vt:lpstr>Raising the temperature  increases the reaction rate by</vt:lpstr>
      <vt:lpstr>As the pressure on gas-phase reactants , the rate of rxn …</vt:lpstr>
      <vt:lpstr>Catalyst</vt:lpstr>
      <vt:lpstr>As the concentrations of the  reactants , the rate of rxn …</vt:lpstr>
      <vt:lpstr>Regents Question: 01/03 #5</vt:lpstr>
      <vt:lpstr>6 Factors that influence the rate of reaction</vt:lpstr>
      <vt:lpstr>Collision theory states that a reaction is most likely to occur if reactant particles collide with the proper energy and orientation. </vt:lpstr>
      <vt:lpstr>Energy released or absorbed during a chemical reaction (heat of reaction-H ) is equal to the difference between the potential energy of the products and the potential energy of the reactants. </vt:lpstr>
      <vt:lpstr>Enthalpy (H)  The heat of reaction</vt:lpstr>
      <vt:lpstr>Exothermic Reaction</vt:lpstr>
      <vt:lpstr>Endothermic Reaction</vt:lpstr>
      <vt:lpstr>Table I gives heats for many different types of reactions.</vt:lpstr>
      <vt:lpstr>Regents Question: 08/02 #14</vt:lpstr>
      <vt:lpstr>Regents Question: 08/02 #34</vt:lpstr>
      <vt:lpstr>Regents Question: 08/02 #34</vt:lpstr>
      <vt:lpstr>PowerPoint Presentation</vt:lpstr>
      <vt:lpstr>Regents Question: 06/02 #55-56</vt:lpstr>
      <vt:lpstr>A catalyst speeds up both the forward and reverse reactions equally.</vt:lpstr>
      <vt:lpstr>Regents Question: 06/03 #35</vt:lpstr>
      <vt:lpstr>H is positive?</vt:lpstr>
      <vt:lpstr>Energy released or absorbed by a chemical reaction can be represented by a potential energy diagram. </vt:lpstr>
      <vt:lpstr>H for endothermic rxn</vt:lpstr>
      <vt:lpstr>H is negative?</vt:lpstr>
      <vt:lpstr>H for exothermic rxn</vt:lpstr>
      <vt:lpstr>The difference between the potential energy of the products &amp; the potential energy of the reactants?</vt:lpstr>
      <vt:lpstr>Heat of reaction, H</vt:lpstr>
      <vt:lpstr>Endothermic Reaction</vt:lpstr>
      <vt:lpstr>Exothermic Reaction</vt:lpstr>
      <vt:lpstr>A + B  C + D.  H = -45 kJ.</vt:lpstr>
      <vt:lpstr>A reaction occurs in water &amp; the temperature of the water decreases.   Endo or Exo?</vt:lpstr>
      <vt:lpstr>A reaction occurs in water &amp; the temperature of the water increases.   Endo or Exo?</vt:lpstr>
      <vt:lpstr>Which phase change is endothermic?</vt:lpstr>
      <vt:lpstr>A + B + heat  C + D</vt:lpstr>
      <vt:lpstr>A + B  C + D + heat</vt:lpstr>
      <vt:lpstr>Regents Question: 08/02 #41</vt:lpstr>
      <vt:lpstr>Regents Question: 06/03 #21</vt:lpstr>
      <vt:lpstr>Activation Energy (Ea) is the energy needed to get a reaction started (reach the activated complex).</vt:lpstr>
      <vt:lpstr>PowerPoint Presentation</vt:lpstr>
      <vt:lpstr>Regents Question: 06/03 #43</vt:lpstr>
      <vt:lpstr>Regents Question: 08/02 #50</vt:lpstr>
      <vt:lpstr>A catalyst provides an alternate reaction pathway, which has a lower activation energy than an uncatalyzed reaction. (3.4g)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Entropy is a measure of the randomness or disorder of a system. A system with greater disorder has greater entropy. </vt:lpstr>
      <vt:lpstr>Entropy increases when</vt:lpstr>
      <vt:lpstr>Reactions that depend on temperature – when entropy and enthalpy don’t agree.</vt:lpstr>
      <vt:lpstr>Systems in nature tend to undergo changes toward lower energy and higher entropy.</vt:lpstr>
      <vt:lpstr>Nature is lazy &amp; disorganized.</vt:lpstr>
      <vt:lpstr>Which phase has the greatest entropy?</vt:lpstr>
      <vt:lpstr>Which phase has the greatest entropy?</vt:lpstr>
      <vt:lpstr>Did the entropy increase or decrease?</vt:lpstr>
      <vt:lpstr>Did the entropy increase or decrease?</vt:lpstr>
      <vt:lpstr>When will a change never occur?</vt:lpstr>
      <vt:lpstr>Catalyst</vt:lpstr>
      <vt:lpstr>Regents Question: 06/02 #44</vt:lpstr>
      <vt:lpstr>Regents Question: 08/02 #39</vt:lpstr>
      <vt:lpstr>Regents Question: 06/03 #50</vt:lpstr>
      <vt:lpstr>At equilibrium the rate of the forward reaction equals the rate of the reverse reaction. The amount of reactants and products remain constant at equilibrium. </vt:lpstr>
      <vt:lpstr>Some chemical and physical changes can reach equilibrium. (3.4h)</vt:lpstr>
      <vt:lpstr>Dynamic Equilibrium</vt:lpstr>
      <vt:lpstr>Regents Question: 06/02 #57</vt:lpstr>
      <vt:lpstr>Regents Question: 01/03 #11</vt:lpstr>
      <vt:lpstr>At equilibrium the concentrations do not change.</vt:lpstr>
      <vt:lpstr>Regents Question: 06/02 #35</vt:lpstr>
      <vt:lpstr>Regents Question: 08/02 #13</vt:lpstr>
      <vt:lpstr>Regents Question: 08/02 #60</vt:lpstr>
      <vt:lpstr>LeChatelier’s principle can be used to predict the effect of stress (change in pressure, volume, concentration, and temperature) on a system at equilibrium. </vt:lpstr>
      <vt:lpstr>Equilibrium on a see-saw 3H2(g) + N2(g)           2NH3(g)+ energy</vt:lpstr>
      <vt:lpstr>Equilibrium on a see-saw 3H2(g) + N2(g)           2NH3(g)+ energy</vt:lpstr>
      <vt:lpstr>N2(g) + 3H2(g)  2NH3(g) + heat</vt:lpstr>
      <vt:lpstr>Equilibrium on a see-saw 3H2(g) + N2(g)           2NH3(g)+ energy </vt:lpstr>
      <vt:lpstr>N2(g) + 3H2(g)  2NH3(g) + heat</vt:lpstr>
      <vt:lpstr>Add to the right, shift to the left.  Add to the left, shift to the right.  Remove from the right, shift to the right.  Remove from the left, shift to the left.</vt:lpstr>
      <vt:lpstr>Regents Question: 08/02 #38</vt:lpstr>
      <vt:lpstr>Regents Question: 01/03 #50</vt:lpstr>
      <vt:lpstr>Catalyst</vt:lpstr>
      <vt:lpstr>Heat of reaction, H</vt:lpstr>
      <vt:lpstr>The difference between the potential energy of the products &amp; the potential energy of the reactants?</vt:lpstr>
      <vt:lpstr>H for exothermic rxn</vt:lpstr>
      <vt:lpstr>H is negative?</vt:lpstr>
      <vt:lpstr>H is positive?</vt:lpstr>
      <vt:lpstr>H for endothermic rxn</vt:lpstr>
      <vt:lpstr>A + B  C + D + heat</vt:lpstr>
      <vt:lpstr>A + B + heat  C + D</vt:lpstr>
      <vt:lpstr>Which phase change is endothermic?</vt:lpstr>
      <vt:lpstr>A reaction occurs in water &amp; the temperature of the water increases.   Endo or Exo?</vt:lpstr>
      <vt:lpstr>A reaction occurs in water &amp; the temperature of the water decreases.   Endo or Exo?</vt:lpstr>
      <vt:lpstr>Entropy</vt:lpstr>
      <vt:lpstr>Entropy</vt:lpstr>
      <vt:lpstr>S</vt:lpstr>
      <vt:lpstr>H</vt:lpstr>
      <vt:lpstr>Conditions for Equilibrium</vt:lpstr>
      <vt:lpstr>Dynamic Equilibrium</vt:lpstr>
      <vt:lpstr>Types of Equilibria</vt:lpstr>
      <vt:lpstr>A solution at equilibrium must be</vt:lpstr>
      <vt:lpstr>Phase Equilibrium</vt:lpstr>
      <vt:lpstr>Solution Equilibrium Ionic Cmpd</vt:lpstr>
      <vt:lpstr>Solution Equilibrium Covalent Cmpd</vt:lpstr>
      <vt:lpstr>H2O(g)  H2O(l)</vt:lpstr>
      <vt:lpstr>At what temperature can H2O(s) and H2O(l) exist in equilibrium?</vt:lpstr>
      <vt:lpstr>At what temperature can H2O(g) and H2O(l) exist in equilibrium?</vt:lpstr>
      <vt:lpstr>NH4Cl(s)  NH4+(aq) + Cl-(aq)</vt:lpstr>
      <vt:lpstr>Chemical Equilibrium – Haber Synthesis</vt:lpstr>
      <vt:lpstr>LeChatelier’s Principle</vt:lpstr>
      <vt:lpstr>What’s a stress for a chemical system?</vt:lpstr>
      <vt:lpstr>N2(g) + 3H2(g)  2NH3(g) + heat </vt:lpstr>
      <vt:lpstr>Pressure Changes</vt:lpstr>
      <vt:lpstr>Catalyst</vt:lpstr>
      <vt:lpstr>N2(g) + 3H2(g)  2NH3(g) + heat</vt:lpstr>
      <vt:lpstr>An increase in pressure favors which side?</vt:lpstr>
      <vt:lpstr>N2(g) + 3H2(g)  2NH3(g) + heat</vt:lpstr>
      <vt:lpstr>H2(g) + I2(g) + heat  2HI(g) </vt:lpstr>
      <vt:lpstr>NaCl(s)  Na+(aq) + Cl-(aq)</vt:lpstr>
      <vt:lpstr>N2(g) + 3H2(g)  2NH3(g) + heat</vt:lpstr>
    </vt:vector>
  </TitlesOfParts>
  <Company>F1 PC Guy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 Kinetics/Equilibrium</dc:title>
  <dc:creator>vhabyndeutse</dc:creator>
  <cp:lastModifiedBy>Kelly Levy</cp:lastModifiedBy>
  <cp:revision>60</cp:revision>
  <dcterms:created xsi:type="dcterms:W3CDTF">2003-04-06T13:48:39Z</dcterms:created>
  <dcterms:modified xsi:type="dcterms:W3CDTF">2015-03-16T12:01:06Z</dcterms:modified>
</cp:coreProperties>
</file>